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notesMasterIdLst>
    <p:notesMasterId r:id="rId35"/>
  </p:notesMasterIdLst>
  <p:sldIdLst>
    <p:sldId id="297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8" r:id="rId15"/>
    <p:sldId id="269" r:id="rId16"/>
    <p:sldId id="267" r:id="rId17"/>
    <p:sldId id="270" r:id="rId18"/>
    <p:sldId id="285" r:id="rId19"/>
    <p:sldId id="271" r:id="rId20"/>
    <p:sldId id="275" r:id="rId21"/>
    <p:sldId id="299" r:id="rId22"/>
    <p:sldId id="292" r:id="rId23"/>
    <p:sldId id="2971" r:id="rId24"/>
    <p:sldId id="288" r:id="rId25"/>
    <p:sldId id="2974" r:id="rId26"/>
    <p:sldId id="289" r:id="rId27"/>
    <p:sldId id="290" r:id="rId28"/>
    <p:sldId id="291" r:id="rId29"/>
    <p:sldId id="293" r:id="rId30"/>
    <p:sldId id="2973" r:id="rId31"/>
    <p:sldId id="2972" r:id="rId32"/>
    <p:sldId id="2976" r:id="rId33"/>
    <p:sldId id="2977" r:id="rId34"/>
  </p:sldIdLst>
  <p:sldSz cx="9144000" cy="6858000" type="screen4x3"/>
  <p:notesSz cx="9144000" cy="6858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DA73D6-D6AA-4799-AABA-CB00021F7CB5}" v="3" dt="2025-04-10T14:37:53.12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25" autoAdjust="0"/>
  </p:normalViewPr>
  <p:slideViewPr>
    <p:cSldViewPr>
      <p:cViewPr varScale="1">
        <p:scale>
          <a:sx n="91" d="100"/>
          <a:sy n="91" d="100"/>
        </p:scale>
        <p:origin x="60" y="3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onora Boffa" userId="3b15abc6-aa98-4dab-acd9-7fa8e56b699b" providerId="ADAL" clId="{C2276C3E-B36C-4ED0-A293-E9E043142D7C}"/>
    <pc:docChg chg="custSel modSld sldOrd">
      <pc:chgData name="Eleonora Boffa" userId="3b15abc6-aa98-4dab-acd9-7fa8e56b699b" providerId="ADAL" clId="{C2276C3E-B36C-4ED0-A293-E9E043142D7C}" dt="2024-04-17T07:46:00.097" v="137" actId="113"/>
      <pc:docMkLst>
        <pc:docMk/>
      </pc:docMkLst>
      <pc:sldChg chg="ord">
        <pc:chgData name="Eleonora Boffa" userId="3b15abc6-aa98-4dab-acd9-7fa8e56b699b" providerId="ADAL" clId="{C2276C3E-B36C-4ED0-A293-E9E043142D7C}" dt="2024-04-16T18:49:51.282" v="26"/>
        <pc:sldMkLst>
          <pc:docMk/>
          <pc:sldMk cId="0" sldId="268"/>
        </pc:sldMkLst>
      </pc:sldChg>
      <pc:sldChg chg="modSp mod">
        <pc:chgData name="Eleonora Boffa" userId="3b15abc6-aa98-4dab-acd9-7fa8e56b699b" providerId="ADAL" clId="{C2276C3E-B36C-4ED0-A293-E9E043142D7C}" dt="2024-04-16T15:05:50.252" v="21" actId="1036"/>
        <pc:sldMkLst>
          <pc:docMk/>
          <pc:sldMk cId="3046890939" sldId="292"/>
        </pc:sldMkLst>
      </pc:sldChg>
      <pc:sldChg chg="modSp mod">
        <pc:chgData name="Eleonora Boffa" userId="3b15abc6-aa98-4dab-acd9-7fa8e56b699b" providerId="ADAL" clId="{C2276C3E-B36C-4ED0-A293-E9E043142D7C}" dt="2024-04-17T07:46:00.097" v="137" actId="113"/>
        <pc:sldMkLst>
          <pc:docMk/>
          <pc:sldMk cId="362475362" sldId="299"/>
        </pc:sldMkLst>
      </pc:sldChg>
      <pc:sldChg chg="addSp modSp mod modNotesTx">
        <pc:chgData name="Eleonora Boffa" userId="3b15abc6-aa98-4dab-acd9-7fa8e56b699b" providerId="ADAL" clId="{C2276C3E-B36C-4ED0-A293-E9E043142D7C}" dt="2024-04-16T19:30:49.227" v="87" actId="1076"/>
        <pc:sldMkLst>
          <pc:docMk/>
          <pc:sldMk cId="469273562" sldId="2971"/>
        </pc:sldMkLst>
      </pc:sldChg>
      <pc:sldChg chg="addSp modSp">
        <pc:chgData name="Eleonora Boffa" userId="3b15abc6-aa98-4dab-acd9-7fa8e56b699b" providerId="ADAL" clId="{C2276C3E-B36C-4ED0-A293-E9E043142D7C}" dt="2024-04-16T19:22:32.729" v="27"/>
        <pc:sldMkLst>
          <pc:docMk/>
          <pc:sldMk cId="490884254" sldId="2974"/>
        </pc:sldMkLst>
      </pc:sldChg>
      <pc:sldChg chg="addSp delSp mod">
        <pc:chgData name="Eleonora Boffa" userId="3b15abc6-aa98-4dab-acd9-7fa8e56b699b" providerId="ADAL" clId="{C2276C3E-B36C-4ED0-A293-E9E043142D7C}" dt="2024-04-16T15:09:53.028" v="23" actId="22"/>
        <pc:sldMkLst>
          <pc:docMk/>
          <pc:sldMk cId="134045123" sldId="2976"/>
        </pc:sldMkLst>
      </pc:sldChg>
    </pc:docChg>
  </pc:docChgLst>
  <pc:docChgLst>
    <pc:chgData name="Eleonora Boffa" userId="3b15abc6-aa98-4dab-acd9-7fa8e56b699b" providerId="ADAL" clId="{A71FBC08-D84C-4813-AAF8-52C1342175DF}"/>
    <pc:docChg chg="delSld">
      <pc:chgData name="Eleonora Boffa" userId="3b15abc6-aa98-4dab-acd9-7fa8e56b699b" providerId="ADAL" clId="{A71FBC08-D84C-4813-AAF8-52C1342175DF}" dt="2023-05-16T08:22:43.481" v="0" actId="47"/>
      <pc:docMkLst>
        <pc:docMk/>
      </pc:docMkLst>
      <pc:sldChg chg="del">
        <pc:chgData name="Eleonora Boffa" userId="3b15abc6-aa98-4dab-acd9-7fa8e56b699b" providerId="ADAL" clId="{A71FBC08-D84C-4813-AAF8-52C1342175DF}" dt="2023-05-16T08:22:43.481" v="0" actId="47"/>
        <pc:sldMkLst>
          <pc:docMk/>
          <pc:sldMk cId="2834066827" sldId="2975"/>
        </pc:sldMkLst>
      </pc:sldChg>
    </pc:docChg>
  </pc:docChgLst>
  <pc:docChgLst>
    <pc:chgData name="Antonio Maffei" userId="a119a52e-8f4f-40e6-be0f-4e5f9ee8d680" providerId="ADAL" clId="{C7DA73D6-D6AA-4799-AABA-CB00021F7CB5}"/>
    <pc:docChg chg="custSel addSld modSld sldOrd">
      <pc:chgData name="Antonio Maffei" userId="a119a52e-8f4f-40e6-be0f-4e5f9ee8d680" providerId="ADAL" clId="{C7DA73D6-D6AA-4799-AABA-CB00021F7CB5}" dt="2025-04-10T14:37:58.269" v="5" actId="26606"/>
      <pc:docMkLst>
        <pc:docMk/>
      </pc:docMkLst>
      <pc:sldChg chg="addSp modSp new mod ord setBg">
        <pc:chgData name="Antonio Maffei" userId="a119a52e-8f4f-40e6-be0f-4e5f9ee8d680" providerId="ADAL" clId="{C7DA73D6-D6AA-4799-AABA-CB00021F7CB5}" dt="2025-04-10T14:37:58.269" v="5" actId="26606"/>
        <pc:sldMkLst>
          <pc:docMk/>
          <pc:sldMk cId="1952725547" sldId="2978"/>
        </pc:sldMkLst>
        <pc:spChg chg="add">
          <ac:chgData name="Antonio Maffei" userId="a119a52e-8f4f-40e6-be0f-4e5f9ee8d680" providerId="ADAL" clId="{C7DA73D6-D6AA-4799-AABA-CB00021F7CB5}" dt="2025-04-10T14:37:41.809" v="3"/>
          <ac:spMkLst>
            <pc:docMk/>
            <pc:sldMk cId="1952725547" sldId="2978"/>
            <ac:spMk id="2" creationId="{4BC2D687-4ACA-5185-0329-59E177478AE2}"/>
          </ac:spMkLst>
        </pc:spChg>
        <pc:spChg chg="add">
          <ac:chgData name="Antonio Maffei" userId="a119a52e-8f4f-40e6-be0f-4e5f9ee8d680" providerId="ADAL" clId="{C7DA73D6-D6AA-4799-AABA-CB00021F7CB5}" dt="2025-04-10T14:37:41.809" v="3"/>
          <ac:spMkLst>
            <pc:docMk/>
            <pc:sldMk cId="1952725547" sldId="2978"/>
            <ac:spMk id="3" creationId="{463B8141-93AC-ECB5-E0C0-2D89C7B96085}"/>
          </ac:spMkLst>
        </pc:spChg>
        <pc:spChg chg="add">
          <ac:chgData name="Antonio Maffei" userId="a119a52e-8f4f-40e6-be0f-4e5f9ee8d680" providerId="ADAL" clId="{C7DA73D6-D6AA-4799-AABA-CB00021F7CB5}" dt="2025-04-10T14:37:41.809" v="3"/>
          <ac:spMkLst>
            <pc:docMk/>
            <pc:sldMk cId="1952725547" sldId="2978"/>
            <ac:spMk id="4" creationId="{F8E8C039-593A-EB0E-B5E3-407DECB157BD}"/>
          </ac:spMkLst>
        </pc:spChg>
        <pc:spChg chg="add">
          <ac:chgData name="Antonio Maffei" userId="a119a52e-8f4f-40e6-be0f-4e5f9ee8d680" providerId="ADAL" clId="{C7DA73D6-D6AA-4799-AABA-CB00021F7CB5}" dt="2025-04-10T14:37:58.269" v="5" actId="26606"/>
          <ac:spMkLst>
            <pc:docMk/>
            <pc:sldMk cId="1952725547" sldId="2978"/>
            <ac:spMk id="10" creationId="{32BC26D8-82FB-445E-AA49-62A77D7C1EE0}"/>
          </ac:spMkLst>
        </pc:spChg>
        <pc:spChg chg="add">
          <ac:chgData name="Antonio Maffei" userId="a119a52e-8f4f-40e6-be0f-4e5f9ee8d680" providerId="ADAL" clId="{C7DA73D6-D6AA-4799-AABA-CB00021F7CB5}" dt="2025-04-10T14:37:58.269" v="5" actId="26606"/>
          <ac:spMkLst>
            <pc:docMk/>
            <pc:sldMk cId="1952725547" sldId="2978"/>
            <ac:spMk id="12" creationId="{CB44330D-EA18-4254-AA95-EB49948539B8}"/>
          </ac:spMkLst>
        </pc:spChg>
        <pc:picChg chg="add mod">
          <ac:chgData name="Antonio Maffei" userId="a119a52e-8f4f-40e6-be0f-4e5f9ee8d680" providerId="ADAL" clId="{C7DA73D6-D6AA-4799-AABA-CB00021F7CB5}" dt="2025-04-10T14:37:58.269" v="5" actId="26606"/>
          <ac:picMkLst>
            <pc:docMk/>
            <pc:sldMk cId="1952725547" sldId="2978"/>
            <ac:picMk id="5" creationId="{096059A1-CECB-C7FE-6F24-277DF3282B10}"/>
          </ac:picMkLst>
        </pc:picChg>
        <pc:picChg chg="add">
          <ac:chgData name="Antonio Maffei" userId="a119a52e-8f4f-40e6-be0f-4e5f9ee8d680" providerId="ADAL" clId="{C7DA73D6-D6AA-4799-AABA-CB00021F7CB5}" dt="2025-04-10T14:37:41.809" v="3"/>
          <ac:picMkLst>
            <pc:docMk/>
            <pc:sldMk cId="1952725547" sldId="2978"/>
            <ac:picMk id="1025" creationId="{28B5D455-FB8E-6144-D8D2-01EA2F95FC17}"/>
          </ac:picMkLst>
        </pc:picChg>
        <pc:picChg chg="add">
          <ac:chgData name="Antonio Maffei" userId="a119a52e-8f4f-40e6-be0f-4e5f9ee8d680" providerId="ADAL" clId="{C7DA73D6-D6AA-4799-AABA-CB00021F7CB5}" dt="2025-04-10T14:37:41.809" v="3"/>
          <ac:picMkLst>
            <pc:docMk/>
            <pc:sldMk cId="1952725547" sldId="2978"/>
            <ac:picMk id="1026" creationId="{42C683F7-36B0-1A50-B44D-BE52F6F286E4}"/>
          </ac:picMkLst>
        </pc:picChg>
      </pc:sldChg>
    </pc:docChg>
  </pc:docChgLst>
  <pc:docChgLst>
    <pc:chgData name="Eleonora Boffa" userId="3b15abc6-aa98-4dab-acd9-7fa8e56b699b" providerId="ADAL" clId="{584760DB-3E45-4B24-96D6-DDC532940ED6}"/>
    <pc:docChg chg="undo custSel addSld modSld">
      <pc:chgData name="Eleonora Boffa" userId="3b15abc6-aa98-4dab-acd9-7fa8e56b699b" providerId="ADAL" clId="{584760DB-3E45-4B24-96D6-DDC532940ED6}" dt="2022-04-12T19:07:37.881" v="84" actId="20577"/>
      <pc:docMkLst>
        <pc:docMk/>
      </pc:docMkLst>
      <pc:sldChg chg="addSp modSp mod">
        <pc:chgData name="Eleonora Boffa" userId="3b15abc6-aa98-4dab-acd9-7fa8e56b699b" providerId="ADAL" clId="{584760DB-3E45-4B24-96D6-DDC532940ED6}" dt="2022-04-12T12:47:32.904" v="16" actId="1076"/>
        <pc:sldMkLst>
          <pc:docMk/>
          <pc:sldMk cId="0" sldId="264"/>
        </pc:sldMkLst>
      </pc:sldChg>
      <pc:sldChg chg="modSp mod">
        <pc:chgData name="Eleonora Boffa" userId="3b15abc6-aa98-4dab-acd9-7fa8e56b699b" providerId="ADAL" clId="{584760DB-3E45-4B24-96D6-DDC532940ED6}" dt="2022-04-12T13:01:26.165" v="22" actId="6549"/>
        <pc:sldMkLst>
          <pc:docMk/>
          <pc:sldMk cId="0" sldId="272"/>
        </pc:sldMkLst>
      </pc:sldChg>
      <pc:sldChg chg="modSp mod">
        <pc:chgData name="Eleonora Boffa" userId="3b15abc6-aa98-4dab-acd9-7fa8e56b699b" providerId="ADAL" clId="{584760DB-3E45-4B24-96D6-DDC532940ED6}" dt="2022-04-12T19:07:37.881" v="84" actId="20577"/>
        <pc:sldMkLst>
          <pc:docMk/>
          <pc:sldMk cId="0" sldId="273"/>
        </pc:sldMkLst>
      </pc:sldChg>
      <pc:sldChg chg="addSp modSp new mod">
        <pc:chgData name="Eleonora Boffa" userId="3b15abc6-aa98-4dab-acd9-7fa8e56b699b" providerId="ADAL" clId="{584760DB-3E45-4B24-96D6-DDC532940ED6}" dt="2022-04-12T13:05:06.427" v="28"/>
        <pc:sldMkLst>
          <pc:docMk/>
          <pc:sldMk cId="65114303" sldId="286"/>
        </pc:sldMkLst>
      </pc:sldChg>
    </pc:docChg>
  </pc:docChgLst>
  <pc:docChgLst>
    <pc:chgData name="Eleonora Boffa" userId="3b15abc6-aa98-4dab-acd9-7fa8e56b699b" providerId="ADAL" clId="{F8F70D5E-F342-475B-ABD2-DD5427B05E33}"/>
    <pc:docChg chg="undo redo custSel addSld delSld modSld sldOrd delMainMaster">
      <pc:chgData name="Eleonora Boffa" userId="3b15abc6-aa98-4dab-acd9-7fa8e56b699b" providerId="ADAL" clId="{F8F70D5E-F342-475B-ABD2-DD5427B05E33}" dt="2023-04-19T08:13:38.033" v="3957" actId="20577"/>
      <pc:docMkLst>
        <pc:docMk/>
      </pc:docMkLst>
      <pc:sldChg chg="modSp mod">
        <pc:chgData name="Eleonora Boffa" userId="3b15abc6-aa98-4dab-acd9-7fa8e56b699b" providerId="ADAL" clId="{F8F70D5E-F342-475B-ABD2-DD5427B05E33}" dt="2023-04-19T06:08:17.170" v="3657" actId="20577"/>
        <pc:sldMkLst>
          <pc:docMk/>
          <pc:sldMk cId="0" sldId="258"/>
        </pc:sldMkLst>
      </pc:sldChg>
      <pc:sldChg chg="modSp mod">
        <pc:chgData name="Eleonora Boffa" userId="3b15abc6-aa98-4dab-acd9-7fa8e56b699b" providerId="ADAL" clId="{F8F70D5E-F342-475B-ABD2-DD5427B05E33}" dt="2023-04-14T12:27:50.779" v="3" actId="108"/>
        <pc:sldMkLst>
          <pc:docMk/>
          <pc:sldMk cId="0" sldId="262"/>
        </pc:sldMkLst>
      </pc:sldChg>
      <pc:sldChg chg="addSp modSp mod">
        <pc:chgData name="Eleonora Boffa" userId="3b15abc6-aa98-4dab-acd9-7fa8e56b699b" providerId="ADAL" clId="{F8F70D5E-F342-475B-ABD2-DD5427B05E33}" dt="2023-04-14T12:33:42.760" v="31" actId="1076"/>
        <pc:sldMkLst>
          <pc:docMk/>
          <pc:sldMk cId="0" sldId="265"/>
        </pc:sldMkLst>
      </pc:sldChg>
      <pc:sldChg chg="addSp modSp mod">
        <pc:chgData name="Eleonora Boffa" userId="3b15abc6-aa98-4dab-acd9-7fa8e56b699b" providerId="ADAL" clId="{F8F70D5E-F342-475B-ABD2-DD5427B05E33}" dt="2023-04-19T06:39:14.676" v="3658" actId="1076"/>
        <pc:sldMkLst>
          <pc:docMk/>
          <pc:sldMk cId="0" sldId="271"/>
        </pc:sldMkLst>
      </pc:sldChg>
      <pc:sldChg chg="addSp delSp modSp del mod ord">
        <pc:chgData name="Eleonora Boffa" userId="3b15abc6-aa98-4dab-acd9-7fa8e56b699b" providerId="ADAL" clId="{F8F70D5E-F342-475B-ABD2-DD5427B05E33}" dt="2023-04-14T13:31:21.947" v="644" actId="47"/>
        <pc:sldMkLst>
          <pc:docMk/>
          <pc:sldMk cId="0" sldId="272"/>
        </pc:sldMkLst>
      </pc:sldChg>
      <pc:sldChg chg="del">
        <pc:chgData name="Eleonora Boffa" userId="3b15abc6-aa98-4dab-acd9-7fa8e56b699b" providerId="ADAL" clId="{F8F70D5E-F342-475B-ABD2-DD5427B05E33}" dt="2023-04-18T20:23:53.091" v="3557" actId="47"/>
        <pc:sldMkLst>
          <pc:docMk/>
          <pc:sldMk cId="0" sldId="273"/>
        </pc:sldMkLst>
      </pc:sldChg>
      <pc:sldChg chg="del">
        <pc:chgData name="Eleonora Boffa" userId="3b15abc6-aa98-4dab-acd9-7fa8e56b699b" providerId="ADAL" clId="{F8F70D5E-F342-475B-ABD2-DD5427B05E33}" dt="2023-04-14T12:54:04.399" v="52" actId="47"/>
        <pc:sldMkLst>
          <pc:docMk/>
          <pc:sldMk cId="0" sldId="274"/>
        </pc:sldMkLst>
      </pc:sldChg>
      <pc:sldChg chg="modSp mod">
        <pc:chgData name="Eleonora Boffa" userId="3b15abc6-aa98-4dab-acd9-7fa8e56b699b" providerId="ADAL" clId="{F8F70D5E-F342-475B-ABD2-DD5427B05E33}" dt="2023-04-14T12:47:41.071" v="42" actId="122"/>
        <pc:sldMkLst>
          <pc:docMk/>
          <pc:sldMk cId="244786011" sldId="285"/>
        </pc:sldMkLst>
      </pc:sldChg>
      <pc:sldChg chg="delSp del mod">
        <pc:chgData name="Eleonora Boffa" userId="3b15abc6-aa98-4dab-acd9-7fa8e56b699b" providerId="ADAL" clId="{F8F70D5E-F342-475B-ABD2-DD5427B05E33}" dt="2023-04-18T20:23:53.091" v="3557" actId="47"/>
        <pc:sldMkLst>
          <pc:docMk/>
          <pc:sldMk cId="65114303" sldId="286"/>
        </pc:sldMkLst>
      </pc:sldChg>
      <pc:sldChg chg="delSp add del mod">
        <pc:chgData name="Eleonora Boffa" userId="3b15abc6-aa98-4dab-acd9-7fa8e56b699b" providerId="ADAL" clId="{F8F70D5E-F342-475B-ABD2-DD5427B05E33}" dt="2023-04-14T12:55:17.996" v="63" actId="47"/>
        <pc:sldMkLst>
          <pc:docMk/>
          <pc:sldMk cId="2935864200" sldId="287"/>
        </pc:sldMkLst>
      </pc:sldChg>
      <pc:sldChg chg="modSp add del mod modNotesTx">
        <pc:chgData name="Eleonora Boffa" userId="3b15abc6-aa98-4dab-acd9-7fa8e56b699b" providerId="ADAL" clId="{F8F70D5E-F342-475B-ABD2-DD5427B05E33}" dt="2023-04-18T20:11:43.565" v="3424" actId="20577"/>
        <pc:sldMkLst>
          <pc:docMk/>
          <pc:sldMk cId="2829046138" sldId="288"/>
        </pc:sldMkLst>
      </pc:sldChg>
      <pc:sldChg chg="addSp modSp add del mod">
        <pc:chgData name="Eleonora Boffa" userId="3b15abc6-aa98-4dab-acd9-7fa8e56b699b" providerId="ADAL" clId="{F8F70D5E-F342-475B-ABD2-DD5427B05E33}" dt="2023-04-18T11:35:07.312" v="2789" actId="20577"/>
        <pc:sldMkLst>
          <pc:docMk/>
          <pc:sldMk cId="3994200596" sldId="289"/>
        </pc:sldMkLst>
      </pc:sldChg>
      <pc:sldChg chg="addSp modSp add del mod">
        <pc:chgData name="Eleonora Boffa" userId="3b15abc6-aa98-4dab-acd9-7fa8e56b699b" providerId="ADAL" clId="{F8F70D5E-F342-475B-ABD2-DD5427B05E33}" dt="2023-04-18T11:45:29.627" v="2849" actId="313"/>
        <pc:sldMkLst>
          <pc:docMk/>
          <pc:sldMk cId="2884369150" sldId="290"/>
        </pc:sldMkLst>
      </pc:sldChg>
      <pc:sldChg chg="addSp modSp add del mod">
        <pc:chgData name="Eleonora Boffa" userId="3b15abc6-aa98-4dab-acd9-7fa8e56b699b" providerId="ADAL" clId="{F8F70D5E-F342-475B-ABD2-DD5427B05E33}" dt="2023-04-18T14:30:31.166" v="3063" actId="14100"/>
        <pc:sldMkLst>
          <pc:docMk/>
          <pc:sldMk cId="361810759" sldId="291"/>
        </pc:sldMkLst>
      </pc:sldChg>
      <pc:sldChg chg="addSp delSp modSp add del mod ord">
        <pc:chgData name="Eleonora Boffa" userId="3b15abc6-aa98-4dab-acd9-7fa8e56b699b" providerId="ADAL" clId="{F8F70D5E-F342-475B-ABD2-DD5427B05E33}" dt="2023-04-19T08:10:17.389" v="3703" actId="478"/>
        <pc:sldMkLst>
          <pc:docMk/>
          <pc:sldMk cId="3046890939" sldId="292"/>
        </pc:sldMkLst>
      </pc:sldChg>
      <pc:sldChg chg="addSp delSp modSp add del mod">
        <pc:chgData name="Eleonora Boffa" userId="3b15abc6-aa98-4dab-acd9-7fa8e56b699b" providerId="ADAL" clId="{F8F70D5E-F342-475B-ABD2-DD5427B05E33}" dt="2023-04-18T19:17:18.671" v="3092" actId="478"/>
        <pc:sldMkLst>
          <pc:docMk/>
          <pc:sldMk cId="3583801186" sldId="293"/>
        </pc:sldMkLst>
      </pc:sldChg>
      <pc:sldChg chg="add del">
        <pc:chgData name="Eleonora Boffa" userId="3b15abc6-aa98-4dab-acd9-7fa8e56b699b" providerId="ADAL" clId="{F8F70D5E-F342-475B-ABD2-DD5427B05E33}" dt="2023-04-14T12:58:32.635" v="157" actId="47"/>
        <pc:sldMkLst>
          <pc:docMk/>
          <pc:sldMk cId="4147775976" sldId="294"/>
        </pc:sldMkLst>
      </pc:sldChg>
      <pc:sldChg chg="delSp add del mod">
        <pc:chgData name="Eleonora Boffa" userId="3b15abc6-aa98-4dab-acd9-7fa8e56b699b" providerId="ADAL" clId="{F8F70D5E-F342-475B-ABD2-DD5427B05E33}" dt="2023-04-14T12:54:27.147" v="54" actId="47"/>
        <pc:sldMkLst>
          <pc:docMk/>
          <pc:sldMk cId="1127490976" sldId="295"/>
        </pc:sldMkLst>
      </pc:sldChg>
      <pc:sldChg chg="addSp delSp modSp new del mod ord">
        <pc:chgData name="Eleonora Boffa" userId="3b15abc6-aa98-4dab-acd9-7fa8e56b699b" providerId="ADAL" clId="{F8F70D5E-F342-475B-ABD2-DD5427B05E33}" dt="2023-04-14T13:23:53.291" v="418" actId="47"/>
        <pc:sldMkLst>
          <pc:docMk/>
          <pc:sldMk cId="2347874044" sldId="295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37697883" sldId="296"/>
        </pc:sldMkLst>
      </pc:sldChg>
      <pc:sldChg chg="new del">
        <pc:chgData name="Eleonora Boffa" userId="3b15abc6-aa98-4dab-acd9-7fa8e56b699b" providerId="ADAL" clId="{F8F70D5E-F342-475B-ABD2-DD5427B05E33}" dt="2023-04-14T12:56:22.344" v="114" actId="47"/>
        <pc:sldMkLst>
          <pc:docMk/>
          <pc:sldMk cId="2467724299" sldId="296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1115640230" sldId="297"/>
        </pc:sldMkLst>
      </pc:sldChg>
      <pc:sldChg chg="modSp new del mod ord">
        <pc:chgData name="Eleonora Boffa" userId="3b15abc6-aa98-4dab-acd9-7fa8e56b699b" providerId="ADAL" clId="{F8F70D5E-F342-475B-ABD2-DD5427B05E33}" dt="2023-04-14T13:23:35.007" v="395" actId="47"/>
        <pc:sldMkLst>
          <pc:docMk/>
          <pc:sldMk cId="2926143926" sldId="297"/>
        </pc:sldMkLst>
      </pc:sldChg>
      <pc:sldChg chg="modSp add del mod">
        <pc:chgData name="Eleonora Boffa" userId="3b15abc6-aa98-4dab-acd9-7fa8e56b699b" providerId="ADAL" clId="{F8F70D5E-F342-475B-ABD2-DD5427B05E33}" dt="2023-04-14T13:23:36.596" v="396" actId="47"/>
        <pc:sldMkLst>
          <pc:docMk/>
          <pc:sldMk cId="253271332" sldId="298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507136121" sldId="298"/>
        </pc:sldMkLst>
      </pc:sldChg>
      <pc:sldChg chg="delSp modSp add mod ord">
        <pc:chgData name="Eleonora Boffa" userId="3b15abc6-aa98-4dab-acd9-7fa8e56b699b" providerId="ADAL" clId="{F8F70D5E-F342-475B-ABD2-DD5427B05E33}" dt="2023-04-14T13:35:07.029" v="673" actId="20577"/>
        <pc:sldMkLst>
          <pc:docMk/>
          <pc:sldMk cId="362475362" sldId="299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797266926" sldId="299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922598004" sldId="300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2416418645" sldId="301"/>
        </pc:sldMkLst>
      </pc:sldChg>
      <pc:sldChg chg="add del">
        <pc:chgData name="Eleonora Boffa" userId="3b15abc6-aa98-4dab-acd9-7fa8e56b699b" providerId="ADAL" clId="{F8F70D5E-F342-475B-ABD2-DD5427B05E33}" dt="2023-04-14T12:54:27.147" v="54" actId="47"/>
        <pc:sldMkLst>
          <pc:docMk/>
          <pc:sldMk cId="2333766589" sldId="302"/>
        </pc:sldMkLst>
      </pc:sldChg>
      <pc:sldChg chg="addSp delSp modSp add mod modTransition delTag modNotes">
        <pc:chgData name="Eleonora Boffa" userId="3b15abc6-aa98-4dab-acd9-7fa8e56b699b" providerId="ADAL" clId="{F8F70D5E-F342-475B-ABD2-DD5427B05E33}" dt="2023-04-18T06:43:03.970" v="853" actId="403"/>
        <pc:sldMkLst>
          <pc:docMk/>
          <pc:sldMk cId="469273562" sldId="2971"/>
        </pc:sldMkLst>
      </pc:sldChg>
      <pc:sldChg chg="modSp new mod ord">
        <pc:chgData name="Eleonora Boffa" userId="3b15abc6-aa98-4dab-acd9-7fa8e56b699b" providerId="ADAL" clId="{F8F70D5E-F342-475B-ABD2-DD5427B05E33}" dt="2023-04-19T08:13:38.033" v="3957" actId="20577"/>
        <pc:sldMkLst>
          <pc:docMk/>
          <pc:sldMk cId="2065484433" sldId="2972"/>
        </pc:sldMkLst>
      </pc:sldChg>
      <pc:sldChg chg="addSp delSp modSp new mod addAnim delAnim modAnim">
        <pc:chgData name="Eleonora Boffa" userId="3b15abc6-aa98-4dab-acd9-7fa8e56b699b" providerId="ADAL" clId="{F8F70D5E-F342-475B-ABD2-DD5427B05E33}" dt="2023-04-18T19:23:18.263" v="3175" actId="20577"/>
        <pc:sldMkLst>
          <pc:docMk/>
          <pc:sldMk cId="1861430286" sldId="2973"/>
        </pc:sldMkLst>
      </pc:sldChg>
      <pc:sldChg chg="modSp new mod">
        <pc:chgData name="Eleonora Boffa" userId="3b15abc6-aa98-4dab-acd9-7fa8e56b699b" providerId="ADAL" clId="{F8F70D5E-F342-475B-ABD2-DD5427B05E33}" dt="2023-04-18T11:33:16.108" v="2781" actId="20577"/>
        <pc:sldMkLst>
          <pc:docMk/>
          <pc:sldMk cId="490884254" sldId="2974"/>
        </pc:sldMkLst>
      </pc:sldChg>
      <pc:sldChg chg="modSp add mod">
        <pc:chgData name="Eleonora Boffa" userId="3b15abc6-aa98-4dab-acd9-7fa8e56b699b" providerId="ADAL" clId="{F8F70D5E-F342-475B-ABD2-DD5427B05E33}" dt="2023-04-18T13:06:55.406" v="2892" actId="1076"/>
        <pc:sldMkLst>
          <pc:docMk/>
          <pc:sldMk cId="2834066827" sldId="2975"/>
        </pc:sldMkLst>
      </pc:sldChg>
      <pc:sldChg chg="addSp delSp modSp new mod">
        <pc:chgData name="Eleonora Boffa" userId="3b15abc6-aa98-4dab-acd9-7fa8e56b699b" providerId="ADAL" clId="{F8F70D5E-F342-475B-ABD2-DD5427B05E33}" dt="2023-04-19T06:54:47.489" v="3678" actId="478"/>
        <pc:sldMkLst>
          <pc:docMk/>
          <pc:sldMk cId="134045123" sldId="2976"/>
        </pc:sldMkLst>
      </pc:sldChg>
      <pc:sldChg chg="modSp new mod">
        <pc:chgData name="Eleonora Boffa" userId="3b15abc6-aa98-4dab-acd9-7fa8e56b699b" providerId="ADAL" clId="{F8F70D5E-F342-475B-ABD2-DD5427B05E33}" dt="2023-04-18T20:27:53.894" v="3577" actId="6549"/>
        <pc:sldMkLst>
          <pc:docMk/>
          <pc:sldMk cId="2625856568" sldId="2977"/>
        </pc:sldMkLst>
      </pc:sldChg>
      <pc:sldMasterChg chg="delSldLayout">
        <pc:chgData name="Eleonora Boffa" userId="3b15abc6-aa98-4dab-acd9-7fa8e56b699b" providerId="ADAL" clId="{F8F70D5E-F342-475B-ABD2-DD5427B05E33}" dt="2023-04-14T12:54:47.270" v="56" actId="47"/>
        <pc:sldMasterMkLst>
          <pc:docMk/>
          <pc:sldMasterMk cId="0" sldId="2147483648"/>
        </pc:sldMasterMkLst>
        <pc:sldLayoutChg chg="del">
          <pc:chgData name="Eleonora Boffa" userId="3b15abc6-aa98-4dab-acd9-7fa8e56b699b" providerId="ADAL" clId="{F8F70D5E-F342-475B-ABD2-DD5427B05E33}" dt="2023-04-14T12:54:47.270" v="56" actId="47"/>
          <pc:sldLayoutMkLst>
            <pc:docMk/>
            <pc:sldMasterMk cId="0" sldId="2147483648"/>
            <pc:sldLayoutMk cId="4292932265" sldId="2147483666"/>
          </pc:sldLayoutMkLst>
        </pc:sldLayoutChg>
        <pc:sldLayoutChg chg="del">
          <pc:chgData name="Eleonora Boffa" userId="3b15abc6-aa98-4dab-acd9-7fa8e56b699b" providerId="ADAL" clId="{F8F70D5E-F342-475B-ABD2-DD5427B05E33}" dt="2023-04-14T12:54:47.270" v="56" actId="47"/>
          <pc:sldLayoutMkLst>
            <pc:docMk/>
            <pc:sldMasterMk cId="0" sldId="2147483648"/>
            <pc:sldLayoutMk cId="109017270" sldId="2147483667"/>
          </pc:sldLayoutMkLst>
        </pc:sldLayoutChg>
        <pc:sldLayoutChg chg="del">
          <pc:chgData name="Eleonora Boffa" userId="3b15abc6-aa98-4dab-acd9-7fa8e56b699b" providerId="ADAL" clId="{F8F70D5E-F342-475B-ABD2-DD5427B05E33}" dt="2023-04-14T12:54:27.147" v="54" actId="47"/>
          <pc:sldLayoutMkLst>
            <pc:docMk/>
            <pc:sldMasterMk cId="0" sldId="2147483648"/>
            <pc:sldLayoutMk cId="3623016487" sldId="2147483676"/>
          </pc:sldLayoutMkLst>
        </pc:sldLayoutChg>
        <pc:sldLayoutChg chg="del">
          <pc:chgData name="Eleonora Boffa" userId="3b15abc6-aa98-4dab-acd9-7fa8e56b699b" providerId="ADAL" clId="{F8F70D5E-F342-475B-ABD2-DD5427B05E33}" dt="2023-04-14T12:54:27.147" v="54" actId="47"/>
          <pc:sldLayoutMkLst>
            <pc:docMk/>
            <pc:sldMasterMk cId="0" sldId="2147483648"/>
            <pc:sldLayoutMk cId="1625282950" sldId="2147483677"/>
          </pc:sldLayoutMkLst>
        </pc:sldLayoutChg>
      </pc:sldMasterChg>
      <pc:sldMasterChg chg="del delSldLayout">
        <pc:chgData name="Eleonora Boffa" userId="3b15abc6-aa98-4dab-acd9-7fa8e56b699b" providerId="ADAL" clId="{F8F70D5E-F342-475B-ABD2-DD5427B05E33}" dt="2023-04-14T12:54:01.305" v="51" actId="47"/>
        <pc:sldMasterMkLst>
          <pc:docMk/>
          <pc:sldMasterMk cId="523944328" sldId="2147483666"/>
        </pc:sldMasterMkLst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634092208" sldId="2147483667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1066424673" sldId="2147483668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950428177" sldId="2147483669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131685628" sldId="2147483670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1230593543" sldId="2147483671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1019539998" sldId="2147483672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2936823456" sldId="2147483673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2027253747" sldId="2147483674"/>
          </pc:sldLayoutMkLst>
        </pc:sldLayoutChg>
        <pc:sldLayoutChg chg="del">
          <pc:chgData name="Eleonora Boffa" userId="3b15abc6-aa98-4dab-acd9-7fa8e56b699b" providerId="ADAL" clId="{F8F70D5E-F342-475B-ABD2-DD5427B05E33}" dt="2023-04-14T12:54:01.305" v="51" actId="47"/>
          <pc:sldLayoutMkLst>
            <pc:docMk/>
            <pc:sldMasterMk cId="523944328" sldId="2147483666"/>
            <pc:sldLayoutMk cId="4265502205" sldId="2147483675"/>
          </pc:sldLayoutMkLst>
        </pc:sldLayoutChg>
      </pc:sldMasterChg>
      <pc:sldMasterChg chg="delSldLayout">
        <pc:chgData name="Eleonora Boffa" userId="3b15abc6-aa98-4dab-acd9-7fa8e56b699b" providerId="ADAL" clId="{F8F70D5E-F342-475B-ABD2-DD5427B05E33}" dt="2023-04-14T13:23:36.596" v="396" actId="47"/>
        <pc:sldMasterMkLst>
          <pc:docMk/>
          <pc:sldMasterMk cId="1173066946" sldId="2147483666"/>
        </pc:sldMasterMkLst>
        <pc:sldLayoutChg chg="del">
          <pc:chgData name="Eleonora Boffa" userId="3b15abc6-aa98-4dab-acd9-7fa8e56b699b" providerId="ADAL" clId="{F8F70D5E-F342-475B-ABD2-DD5427B05E33}" dt="2023-04-14T13:23:36.596" v="396" actId="47"/>
          <pc:sldLayoutMkLst>
            <pc:docMk/>
            <pc:sldMasterMk cId="1173066946" sldId="2147483666"/>
            <pc:sldLayoutMk cId="4217198298" sldId="2147483675"/>
          </pc:sldLayoutMkLst>
        </pc:sldLayoutChg>
        <pc:sldLayoutChg chg="del">
          <pc:chgData name="Eleonora Boffa" userId="3b15abc6-aa98-4dab-acd9-7fa8e56b699b" providerId="ADAL" clId="{F8F70D5E-F342-475B-ABD2-DD5427B05E33}" dt="2023-04-14T13:19:56.995" v="300" actId="2696"/>
          <pc:sldLayoutMkLst>
            <pc:docMk/>
            <pc:sldMasterMk cId="1173066946" sldId="2147483666"/>
            <pc:sldLayoutMk cId="577600873" sldId="214748367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40C15-2858-4868-8DB2-6058195E2A95}" type="datetimeFigureOut">
              <a:rPr lang="sv-SE" smtClean="0"/>
              <a:t>2025-04-10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4E023-D8F2-4F4F-836C-7E257ECFCA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463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During preparation phase of the debate…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4E023-D8F2-4F4F-836C-7E257ECFCAB0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3457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</a:t>
            </a:r>
            <a:r>
              <a:rPr lang="en-GB" baseline="0" dirty="0"/>
              <a:t> framework you will need to submit after the debate with your points related to the debate topics assigned.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4E023-D8F2-4F4F-836C-7E257ECFCAB0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298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A55CF2-256D-44FD-9430-5B63A079CF51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60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bit of background on </a:t>
            </a:r>
            <a:r>
              <a:rPr lang="en-GB" dirty="0" err="1"/>
              <a:t>chatGPT</a:t>
            </a:r>
            <a:r>
              <a:rPr lang="en-GB" dirty="0"/>
              <a:t>, how you will be using it and why.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A4E023-D8F2-4F4F-836C-7E257ECFCAB0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9860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underrubriker och två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AEF5597-77F0-434A-A2AB-0ACCE1CD7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89E2E86-DCB5-5D40-AAC1-7A916712E6F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A7A7FA62-242B-154F-BDED-F228A40489AE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C89D1DA-CF8E-0D44-9D15-51F737427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6AD6011F-45DB-6648-8334-1B4DC6E8EA9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2000" y="1944000"/>
            <a:ext cx="3427344" cy="4355200"/>
          </a:xfrm>
        </p:spPr>
        <p:txBody>
          <a:bodyPr/>
          <a:lstStyle>
            <a:lvl1pPr>
              <a:spcBef>
                <a:spcPts val="800"/>
              </a:spcBef>
              <a:defRPr sz="1867"/>
            </a:lvl1pPr>
            <a:lvl2pPr>
              <a:defRPr sz="1600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Platshållare för innehåll 6">
            <a:extLst>
              <a:ext uri="{FF2B5EF4-FFF2-40B4-BE49-F238E27FC236}">
                <a16:creationId xmlns:a16="http://schemas.microsoft.com/office/drawing/2014/main" id="{E71BD36F-2D19-AD42-B3D6-3BC155EE33A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1" y="1944000"/>
            <a:ext cx="3427341" cy="4355200"/>
          </a:xfrm>
        </p:spPr>
        <p:txBody>
          <a:bodyPr/>
          <a:lstStyle>
            <a:lvl1pPr>
              <a:spcBef>
                <a:spcPts val="800"/>
              </a:spcBef>
              <a:defRPr sz="1867"/>
            </a:lvl1pPr>
            <a:lvl2pPr>
              <a:defRPr sz="1600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Platshållare för text 2">
            <a:extLst>
              <a:ext uri="{FF2B5EF4-FFF2-40B4-BE49-F238E27FC236}">
                <a16:creationId xmlns:a16="http://schemas.microsoft.com/office/drawing/2014/main" id="{5036AF80-4CD2-454D-A2BD-8376F1D80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2000" y="1401601"/>
            <a:ext cx="3427342" cy="436963"/>
          </a:xfrm>
        </p:spPr>
        <p:txBody>
          <a:bodyPr anchor="b">
            <a:noAutofit/>
          </a:bodyPr>
          <a:lstStyle>
            <a:lvl1pPr marL="0" indent="0">
              <a:buNone/>
              <a:defRPr sz="2133" b="0">
                <a:solidFill>
                  <a:schemeClr val="tx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latshållare för text 4">
            <a:extLst>
              <a:ext uri="{FF2B5EF4-FFF2-40B4-BE49-F238E27FC236}">
                <a16:creationId xmlns:a16="http://schemas.microsoft.com/office/drawing/2014/main" id="{BD1EFFC8-506E-5A4A-B12B-1ED4D1958F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72001" y="1401601"/>
            <a:ext cx="3427341" cy="436963"/>
          </a:xfrm>
        </p:spPr>
        <p:txBody>
          <a:bodyPr anchor="b">
            <a:noAutofit/>
          </a:bodyPr>
          <a:lstStyle>
            <a:lvl1pPr marL="0" indent="0">
              <a:buNone/>
              <a:defRPr sz="2133" b="0">
                <a:solidFill>
                  <a:schemeClr val="tx1"/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93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9213F7-29AE-3348-BA14-276452F17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EE58744-88EE-9F48-B53F-195692071B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D45677C-6021-4B4B-8D00-4AA6DB0D4902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2052B00-675E-0049-A5DB-D785D629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4CD2FD66-7FAA-AE47-8A10-92EF24064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826" y="1576918"/>
            <a:ext cx="8642350" cy="472228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22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två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99213F7-29AE-3348-BA14-276452F17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EE58744-88EE-9F48-B53F-195692071B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1755ED-D54E-694B-A391-7B1A4BC3BA77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2052B00-675E-0049-A5DB-D785D629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4CD2FD66-7FAA-AE47-8A10-92EF24064E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826" y="1577790"/>
            <a:ext cx="4282057" cy="472141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Platshållare för bild 6">
            <a:extLst>
              <a:ext uri="{FF2B5EF4-FFF2-40B4-BE49-F238E27FC236}">
                <a16:creationId xmlns:a16="http://schemas.microsoft.com/office/drawing/2014/main" id="{F471D766-023C-E042-B60C-5AA70DCA121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11120" y="1577790"/>
            <a:ext cx="4282055" cy="472141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6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6286D3-8649-524C-AC90-FF2F69102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E417B25-3466-4D4E-9932-2BC6E1D868B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55EB1E9-4E18-5549-8E17-04A05D374244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31573EF2-0F29-FC4E-8D8C-6C9A6BED7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7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Kristen ITC"/>
                <a:cs typeface="Kristen IT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449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Kristen ITC"/>
                <a:cs typeface="Kristen IT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Kristen ITC"/>
                <a:cs typeface="Kristen IT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Kristen ITC"/>
                <a:cs typeface="Kristen IT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231" t="40906" r="20988" b="17529"/>
          <a:stretch>
            <a:fillRect/>
          </a:stretch>
        </p:blipFill>
        <p:spPr bwMode="auto">
          <a:xfrm>
            <a:off x="250825" y="3390213"/>
            <a:ext cx="8642351" cy="323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ubrik 1">
            <a:extLst>
              <a:ext uri="{FF2B5EF4-FFF2-40B4-BE49-F238E27FC236}">
                <a16:creationId xmlns:a16="http://schemas.microsoft.com/office/drawing/2014/main" id="{C2E0D84A-3EC1-DD40-8DA6-147FB563C3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9549" y="1439250"/>
            <a:ext cx="8181215" cy="858260"/>
          </a:xfrm>
        </p:spPr>
        <p:txBody>
          <a:bodyPr lIns="90000" anchor="t">
            <a:noAutofit/>
          </a:bodyPr>
          <a:lstStyle>
            <a:lvl1pPr algn="l">
              <a:lnSpc>
                <a:spcPct val="90000"/>
              </a:lnSpc>
              <a:defRPr sz="4800"/>
            </a:lvl1pPr>
          </a:lstStyle>
          <a:p>
            <a:r>
              <a:rPr lang="sv-SE" dirty="0"/>
              <a:t>Klicka för att ändra rubrikformat</a:t>
            </a:r>
            <a:endParaRPr lang="en-GB" dirty="0"/>
          </a:p>
        </p:txBody>
      </p:sp>
      <p:sp>
        <p:nvSpPr>
          <p:cNvPr id="8" name="Underrubrik 2">
            <a:extLst>
              <a:ext uri="{FF2B5EF4-FFF2-40B4-BE49-F238E27FC236}">
                <a16:creationId xmlns:a16="http://schemas.microsoft.com/office/drawing/2014/main" id="{D9708450-9178-2141-98CC-ED5077AF0A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549" y="2297511"/>
            <a:ext cx="8181215" cy="948041"/>
          </a:xfrm>
        </p:spPr>
        <p:txBody>
          <a:bodyPr lIns="108000" rIns="90000">
            <a:noAutofit/>
          </a:bodyPr>
          <a:lstStyle>
            <a:lvl1pPr marL="0" indent="0" algn="l">
              <a:lnSpc>
                <a:spcPct val="90000"/>
              </a:lnSpc>
              <a:buNone/>
              <a:defRPr sz="2667">
                <a:solidFill>
                  <a:schemeClr val="tx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12" name="Grupp 11">
            <a:extLst>
              <a:ext uri="{FF2B5EF4-FFF2-40B4-BE49-F238E27FC236}">
                <a16:creationId xmlns:a16="http://schemas.microsoft.com/office/drawing/2014/main" id="{E9331F4D-CFBF-B743-B11A-1C8047D3CFBE}"/>
              </a:ext>
            </a:extLst>
          </p:cNvPr>
          <p:cNvGrpSpPr/>
          <p:nvPr/>
        </p:nvGrpSpPr>
        <p:grpSpPr>
          <a:xfrm>
            <a:off x="1" y="0"/>
            <a:ext cx="1172780" cy="1574800"/>
            <a:chOff x="0" y="0"/>
            <a:chExt cx="1118774" cy="1126711"/>
          </a:xfrm>
          <a:noFill/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58F791A-AC82-4241-9571-C01F81F86836}"/>
                </a:ext>
              </a:extLst>
            </p:cNvPr>
            <p:cNvPicPr>
              <a:picLocks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74" y="237964"/>
              <a:ext cx="641393" cy="6497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Grupp 13">
              <a:extLst>
                <a:ext uri="{FF2B5EF4-FFF2-40B4-BE49-F238E27FC236}">
                  <a16:creationId xmlns:a16="http://schemas.microsoft.com/office/drawing/2014/main" id="{8947ABFC-334D-4740-BE63-0A994ACCB7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17" y="0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52" name="Rektangel 51">
                <a:extLst>
                  <a:ext uri="{FF2B5EF4-FFF2-40B4-BE49-F238E27FC236}">
                    <a16:creationId xmlns:a16="http://schemas.microsoft.com/office/drawing/2014/main" id="{9C1F2ABF-FD0A-7047-8941-99E4FF67871B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3" name="Rektangel 52">
                <a:extLst>
                  <a:ext uri="{FF2B5EF4-FFF2-40B4-BE49-F238E27FC236}">
                    <a16:creationId xmlns:a16="http://schemas.microsoft.com/office/drawing/2014/main" id="{9F776FDA-E8EC-9045-BD9F-45209E3A805F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4" name="Rektangel 53">
                <a:extLst>
                  <a:ext uri="{FF2B5EF4-FFF2-40B4-BE49-F238E27FC236}">
                    <a16:creationId xmlns:a16="http://schemas.microsoft.com/office/drawing/2014/main" id="{7024E031-C178-924F-A947-E6AB347889C7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5" name="Rektangel 54">
                <a:extLst>
                  <a:ext uri="{FF2B5EF4-FFF2-40B4-BE49-F238E27FC236}">
                    <a16:creationId xmlns:a16="http://schemas.microsoft.com/office/drawing/2014/main" id="{9C9F9DC5-A524-D145-9011-37CC11C6EC20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6" name="Rektangel 55">
                <a:extLst>
                  <a:ext uri="{FF2B5EF4-FFF2-40B4-BE49-F238E27FC236}">
                    <a16:creationId xmlns:a16="http://schemas.microsoft.com/office/drawing/2014/main" id="{64829C5F-978F-D747-8E8C-862213367EDC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7" name="Rektangel 56">
                <a:extLst>
                  <a:ext uri="{FF2B5EF4-FFF2-40B4-BE49-F238E27FC236}">
                    <a16:creationId xmlns:a16="http://schemas.microsoft.com/office/drawing/2014/main" id="{2B47CF5B-7594-274E-B9E9-81D1789F4950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8" name="Rektangel 57">
                <a:extLst>
                  <a:ext uri="{FF2B5EF4-FFF2-40B4-BE49-F238E27FC236}">
                    <a16:creationId xmlns:a16="http://schemas.microsoft.com/office/drawing/2014/main" id="{D1A397B8-832C-BE46-B490-8871281D0DD6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9" name="Rektangel 58">
                <a:extLst>
                  <a:ext uri="{FF2B5EF4-FFF2-40B4-BE49-F238E27FC236}">
                    <a16:creationId xmlns:a16="http://schemas.microsoft.com/office/drawing/2014/main" id="{DE1FD1AF-8E22-CE4C-B838-C310A32D3678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0" name="Rektangel 59">
                <a:extLst>
                  <a:ext uri="{FF2B5EF4-FFF2-40B4-BE49-F238E27FC236}">
                    <a16:creationId xmlns:a16="http://schemas.microsoft.com/office/drawing/2014/main" id="{1DC6E4F4-0565-C244-8DCD-B715E7E69CD9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15" name="Grupp 14">
              <a:extLst>
                <a:ext uri="{FF2B5EF4-FFF2-40B4-BE49-F238E27FC236}">
                  <a16:creationId xmlns:a16="http://schemas.microsoft.com/office/drawing/2014/main" id="{40184570-8C9F-D547-BFCF-47EDE34BEAB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17" y="887930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43" name="Rektangel 42">
                <a:extLst>
                  <a:ext uri="{FF2B5EF4-FFF2-40B4-BE49-F238E27FC236}">
                    <a16:creationId xmlns:a16="http://schemas.microsoft.com/office/drawing/2014/main" id="{A61EED33-3876-6C46-A702-773D24B265C3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4" name="Rektangel 43">
                <a:extLst>
                  <a:ext uri="{FF2B5EF4-FFF2-40B4-BE49-F238E27FC236}">
                    <a16:creationId xmlns:a16="http://schemas.microsoft.com/office/drawing/2014/main" id="{4D8A9A53-2174-6D4A-BBB7-03CDEA7B382A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5" name="Rektangel 44">
                <a:extLst>
                  <a:ext uri="{FF2B5EF4-FFF2-40B4-BE49-F238E27FC236}">
                    <a16:creationId xmlns:a16="http://schemas.microsoft.com/office/drawing/2014/main" id="{3EF5D968-9105-C94D-BE78-C3D31395CC25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6" name="Rektangel 45">
                <a:extLst>
                  <a:ext uri="{FF2B5EF4-FFF2-40B4-BE49-F238E27FC236}">
                    <a16:creationId xmlns:a16="http://schemas.microsoft.com/office/drawing/2014/main" id="{EC212671-72CA-9245-919A-6FA7C159FA15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7" name="Rektangel 46">
                <a:extLst>
                  <a:ext uri="{FF2B5EF4-FFF2-40B4-BE49-F238E27FC236}">
                    <a16:creationId xmlns:a16="http://schemas.microsoft.com/office/drawing/2014/main" id="{3A60D9C3-D2EA-4D42-87B8-128A9096F2C9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8" name="Rektangel 47">
                <a:extLst>
                  <a:ext uri="{FF2B5EF4-FFF2-40B4-BE49-F238E27FC236}">
                    <a16:creationId xmlns:a16="http://schemas.microsoft.com/office/drawing/2014/main" id="{DE94F348-690F-E540-9093-1C49199F26C1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9" name="Rektangel 48">
                <a:extLst>
                  <a:ext uri="{FF2B5EF4-FFF2-40B4-BE49-F238E27FC236}">
                    <a16:creationId xmlns:a16="http://schemas.microsoft.com/office/drawing/2014/main" id="{0F47886B-9D67-8945-B978-E3C389995422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0" name="Rektangel 49">
                <a:extLst>
                  <a:ext uri="{FF2B5EF4-FFF2-40B4-BE49-F238E27FC236}">
                    <a16:creationId xmlns:a16="http://schemas.microsoft.com/office/drawing/2014/main" id="{B6E087E5-ED56-1F44-AB4D-4E5DC58625B2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1" name="Rektangel 50">
                <a:extLst>
                  <a:ext uri="{FF2B5EF4-FFF2-40B4-BE49-F238E27FC236}">
                    <a16:creationId xmlns:a16="http://schemas.microsoft.com/office/drawing/2014/main" id="{FEAE9DDC-8E15-554D-A9F9-32C9FD821303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16" name="Grupp 15">
              <a:extLst>
                <a:ext uri="{FF2B5EF4-FFF2-40B4-BE49-F238E27FC236}">
                  <a16:creationId xmlns:a16="http://schemas.microsoft.com/office/drawing/2014/main" id="{BBD191D5-8184-A045-B6FE-5411D0DCF58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443465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27" name="Rektangel 26">
                <a:extLst>
                  <a:ext uri="{FF2B5EF4-FFF2-40B4-BE49-F238E27FC236}">
                    <a16:creationId xmlns:a16="http://schemas.microsoft.com/office/drawing/2014/main" id="{8DFBCE1C-D3B2-5F49-A340-D59567749FAF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8" name="Rektangel 27">
                <a:extLst>
                  <a:ext uri="{FF2B5EF4-FFF2-40B4-BE49-F238E27FC236}">
                    <a16:creationId xmlns:a16="http://schemas.microsoft.com/office/drawing/2014/main" id="{1A697A31-3F22-3D42-AAC2-3D75D7AB3974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9" name="Rektangel 28">
                <a:extLst>
                  <a:ext uri="{FF2B5EF4-FFF2-40B4-BE49-F238E27FC236}">
                    <a16:creationId xmlns:a16="http://schemas.microsoft.com/office/drawing/2014/main" id="{1533B9DF-99E0-F148-98DF-1AE4E0DCB229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0" name="Rektangel 29">
                <a:extLst>
                  <a:ext uri="{FF2B5EF4-FFF2-40B4-BE49-F238E27FC236}">
                    <a16:creationId xmlns:a16="http://schemas.microsoft.com/office/drawing/2014/main" id="{AC0994CB-1562-C84A-BC07-C3E433681627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8" name="Rektangel 37">
                <a:extLst>
                  <a:ext uri="{FF2B5EF4-FFF2-40B4-BE49-F238E27FC236}">
                    <a16:creationId xmlns:a16="http://schemas.microsoft.com/office/drawing/2014/main" id="{1C45B92F-660A-FE46-AB66-EC8D8127EEE6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9" name="Rektangel 38">
                <a:extLst>
                  <a:ext uri="{FF2B5EF4-FFF2-40B4-BE49-F238E27FC236}">
                    <a16:creationId xmlns:a16="http://schemas.microsoft.com/office/drawing/2014/main" id="{6BFB85B6-8991-7A40-9E36-70642CC39972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0" name="Rektangel 39">
                <a:extLst>
                  <a:ext uri="{FF2B5EF4-FFF2-40B4-BE49-F238E27FC236}">
                    <a16:creationId xmlns:a16="http://schemas.microsoft.com/office/drawing/2014/main" id="{DA01DD59-2BF2-D44E-92BC-D4F5118FF537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1" name="Rektangel 40">
                <a:extLst>
                  <a:ext uri="{FF2B5EF4-FFF2-40B4-BE49-F238E27FC236}">
                    <a16:creationId xmlns:a16="http://schemas.microsoft.com/office/drawing/2014/main" id="{A044860E-CE54-C645-8C96-DCC0027B3850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2" name="Rektangel 41">
                <a:extLst>
                  <a:ext uri="{FF2B5EF4-FFF2-40B4-BE49-F238E27FC236}">
                    <a16:creationId xmlns:a16="http://schemas.microsoft.com/office/drawing/2014/main" id="{040B73E1-2341-A342-9BFA-9F9DC4E47D90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C01C7D92-822D-F247-888A-51CDBE3208C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0067" y="443465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18" name="Rektangel 17">
                <a:extLst>
                  <a:ext uri="{FF2B5EF4-FFF2-40B4-BE49-F238E27FC236}">
                    <a16:creationId xmlns:a16="http://schemas.microsoft.com/office/drawing/2014/main" id="{65FEDA4E-E961-0D49-94DF-571AD02244A0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19" name="Rektangel 18">
                <a:extLst>
                  <a:ext uri="{FF2B5EF4-FFF2-40B4-BE49-F238E27FC236}">
                    <a16:creationId xmlns:a16="http://schemas.microsoft.com/office/drawing/2014/main" id="{9E90C081-1629-9147-9B51-6494A7B4DB18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0" name="Rektangel 19">
                <a:extLst>
                  <a:ext uri="{FF2B5EF4-FFF2-40B4-BE49-F238E27FC236}">
                    <a16:creationId xmlns:a16="http://schemas.microsoft.com/office/drawing/2014/main" id="{EEB32951-A8BB-ED4E-BAAB-C0E1FE85F8EB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1" name="Rektangel 20">
                <a:extLst>
                  <a:ext uri="{FF2B5EF4-FFF2-40B4-BE49-F238E27FC236}">
                    <a16:creationId xmlns:a16="http://schemas.microsoft.com/office/drawing/2014/main" id="{0A8A807A-65D9-C54E-98D6-5949FCEA8DFA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2" name="Rektangel 21">
                <a:extLst>
                  <a:ext uri="{FF2B5EF4-FFF2-40B4-BE49-F238E27FC236}">
                    <a16:creationId xmlns:a16="http://schemas.microsoft.com/office/drawing/2014/main" id="{C94C2C1C-9987-A64A-A424-C3C8AAF83EAE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3" name="Rektangel 22">
                <a:extLst>
                  <a:ext uri="{FF2B5EF4-FFF2-40B4-BE49-F238E27FC236}">
                    <a16:creationId xmlns:a16="http://schemas.microsoft.com/office/drawing/2014/main" id="{BA62EF01-C788-684D-AEAC-5899616A01B7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4" name="Rektangel 23">
                <a:extLst>
                  <a:ext uri="{FF2B5EF4-FFF2-40B4-BE49-F238E27FC236}">
                    <a16:creationId xmlns:a16="http://schemas.microsoft.com/office/drawing/2014/main" id="{F52962C9-79CF-D24A-AFEF-4F2634BF4BF0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5" name="Rektangel 24">
                <a:extLst>
                  <a:ext uri="{FF2B5EF4-FFF2-40B4-BE49-F238E27FC236}">
                    <a16:creationId xmlns:a16="http://schemas.microsoft.com/office/drawing/2014/main" id="{CF48E26C-2B9A-4442-BC4B-E4588287A02E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6" name="Rektangel 25">
                <a:extLst>
                  <a:ext uri="{FF2B5EF4-FFF2-40B4-BE49-F238E27FC236}">
                    <a16:creationId xmlns:a16="http://schemas.microsoft.com/office/drawing/2014/main" id="{C0DCEE72-5D28-C148-828F-B74EE134472D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</p:grpSp>
      <p:cxnSp>
        <p:nvCxnSpPr>
          <p:cNvPr id="123" name="Rak 122">
            <a:extLst>
              <a:ext uri="{FF2B5EF4-FFF2-40B4-BE49-F238E27FC236}">
                <a16:creationId xmlns:a16="http://schemas.microsoft.com/office/drawing/2014/main" id="{5097A8E5-A6B9-EE40-A302-C6CF112729E0}"/>
              </a:ext>
            </a:extLst>
          </p:cNvPr>
          <p:cNvCxnSpPr>
            <a:cxnSpLocks/>
          </p:cNvCxnSpPr>
          <p:nvPr/>
        </p:nvCxnSpPr>
        <p:spPr>
          <a:xfrm>
            <a:off x="247667" y="6522329"/>
            <a:ext cx="864550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66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_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"/>
          <p:cNvSpPr>
            <a:spLocks noChangeShapeType="1"/>
          </p:cNvSpPr>
          <p:nvPr/>
        </p:nvSpPr>
        <p:spPr bwMode="gray">
          <a:xfrm>
            <a:off x="-1376363" y="5596467"/>
            <a:ext cx="0" cy="0"/>
          </a:xfrm>
          <a:prstGeom prst="line">
            <a:avLst/>
          </a:prstGeom>
          <a:noFill/>
          <a:ln w="3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sv-SE" sz="2400"/>
          </a:p>
        </p:txBody>
      </p:sp>
      <p:sp>
        <p:nvSpPr>
          <p:cNvPr id="3" name="AutoShape 14"/>
          <p:cNvSpPr>
            <a:spLocks noChangeAspect="1" noChangeArrowheads="1" noTextEdit="1"/>
          </p:cNvSpPr>
          <p:nvPr/>
        </p:nvSpPr>
        <p:spPr bwMode="auto">
          <a:xfrm>
            <a:off x="-3582988" y="4066117"/>
            <a:ext cx="14508163" cy="232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 sz="2400"/>
          </a:p>
        </p:txBody>
      </p:sp>
      <p:pic>
        <p:nvPicPr>
          <p:cNvPr id="5" name="Bildobjekt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8052" y="445042"/>
            <a:ext cx="1381125" cy="29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Bildobjekt 18">
            <a:extLst>
              <a:ext uri="{FF2B5EF4-FFF2-40B4-BE49-F238E27FC236}">
                <a16:creationId xmlns:a16="http://schemas.microsoft.com/office/drawing/2014/main" id="{9818D67E-72BB-EF4D-8650-DA1146FF8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231" t="40906" r="20988" b="17529"/>
          <a:stretch>
            <a:fillRect/>
          </a:stretch>
        </p:blipFill>
        <p:spPr bwMode="auto">
          <a:xfrm>
            <a:off x="250825" y="3390213"/>
            <a:ext cx="8642351" cy="323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upp 14">
            <a:extLst>
              <a:ext uri="{FF2B5EF4-FFF2-40B4-BE49-F238E27FC236}">
                <a16:creationId xmlns:a16="http://schemas.microsoft.com/office/drawing/2014/main" id="{0863DBC1-93FB-FC4F-8A6E-D08EB15A346A}"/>
              </a:ext>
            </a:extLst>
          </p:cNvPr>
          <p:cNvGrpSpPr/>
          <p:nvPr/>
        </p:nvGrpSpPr>
        <p:grpSpPr>
          <a:xfrm>
            <a:off x="1" y="0"/>
            <a:ext cx="1172780" cy="1574800"/>
            <a:chOff x="0" y="0"/>
            <a:chExt cx="1118774" cy="1126711"/>
          </a:xfrm>
          <a:noFill/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5016C568-ADC6-B448-9875-EC43010139E3}"/>
                </a:ext>
              </a:extLst>
            </p:cNvPr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74" y="237964"/>
              <a:ext cx="641393" cy="6497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15EAD1A5-2C50-F14C-A922-42AECE9F76A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17" y="0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56" name="Rektangel 55">
                <a:extLst>
                  <a:ext uri="{FF2B5EF4-FFF2-40B4-BE49-F238E27FC236}">
                    <a16:creationId xmlns:a16="http://schemas.microsoft.com/office/drawing/2014/main" id="{625FD33E-FA80-8E47-89FC-DCCC2A3C2D16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7" name="Rektangel 56">
                <a:extLst>
                  <a:ext uri="{FF2B5EF4-FFF2-40B4-BE49-F238E27FC236}">
                    <a16:creationId xmlns:a16="http://schemas.microsoft.com/office/drawing/2014/main" id="{8F10E0A5-B8EE-BE47-BC4E-24E1DDB174BC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8" name="Rektangel 57">
                <a:extLst>
                  <a:ext uri="{FF2B5EF4-FFF2-40B4-BE49-F238E27FC236}">
                    <a16:creationId xmlns:a16="http://schemas.microsoft.com/office/drawing/2014/main" id="{28EFCF7D-6529-C142-93C9-90598C42E621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9" name="Rektangel 58">
                <a:extLst>
                  <a:ext uri="{FF2B5EF4-FFF2-40B4-BE49-F238E27FC236}">
                    <a16:creationId xmlns:a16="http://schemas.microsoft.com/office/drawing/2014/main" id="{9AF22970-B936-314A-824B-D4DF2AC4B854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0" name="Rektangel 59">
                <a:extLst>
                  <a:ext uri="{FF2B5EF4-FFF2-40B4-BE49-F238E27FC236}">
                    <a16:creationId xmlns:a16="http://schemas.microsoft.com/office/drawing/2014/main" id="{60A421F4-0D3B-8043-8234-162B9DF4AEA4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1" name="Rektangel 60">
                <a:extLst>
                  <a:ext uri="{FF2B5EF4-FFF2-40B4-BE49-F238E27FC236}">
                    <a16:creationId xmlns:a16="http://schemas.microsoft.com/office/drawing/2014/main" id="{2DB35B1D-2369-204C-9135-78149F469654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2" name="Rektangel 61">
                <a:extLst>
                  <a:ext uri="{FF2B5EF4-FFF2-40B4-BE49-F238E27FC236}">
                    <a16:creationId xmlns:a16="http://schemas.microsoft.com/office/drawing/2014/main" id="{F51D08D7-925E-C84D-8090-F610717A86D9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3" name="Rektangel 62">
                <a:extLst>
                  <a:ext uri="{FF2B5EF4-FFF2-40B4-BE49-F238E27FC236}">
                    <a16:creationId xmlns:a16="http://schemas.microsoft.com/office/drawing/2014/main" id="{E8F003AD-FABE-EE4D-BA89-B2742335EC11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4" name="Rektangel 63">
                <a:extLst>
                  <a:ext uri="{FF2B5EF4-FFF2-40B4-BE49-F238E27FC236}">
                    <a16:creationId xmlns:a16="http://schemas.microsoft.com/office/drawing/2014/main" id="{ABB6F5C6-C885-7942-A935-9C0B32B8A983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26" name="Grupp 25">
              <a:extLst>
                <a:ext uri="{FF2B5EF4-FFF2-40B4-BE49-F238E27FC236}">
                  <a16:creationId xmlns:a16="http://schemas.microsoft.com/office/drawing/2014/main" id="{E37A3EC7-B403-FB41-9F91-C41E66E1C3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17" y="887930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47" name="Rektangel 46">
                <a:extLst>
                  <a:ext uri="{FF2B5EF4-FFF2-40B4-BE49-F238E27FC236}">
                    <a16:creationId xmlns:a16="http://schemas.microsoft.com/office/drawing/2014/main" id="{35D35AD7-6B39-F943-A943-C994051A3591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8" name="Rektangel 47">
                <a:extLst>
                  <a:ext uri="{FF2B5EF4-FFF2-40B4-BE49-F238E27FC236}">
                    <a16:creationId xmlns:a16="http://schemas.microsoft.com/office/drawing/2014/main" id="{F607BB48-BBCD-3647-80C2-C6260F62508D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9" name="Rektangel 48">
                <a:extLst>
                  <a:ext uri="{FF2B5EF4-FFF2-40B4-BE49-F238E27FC236}">
                    <a16:creationId xmlns:a16="http://schemas.microsoft.com/office/drawing/2014/main" id="{3A00F74D-012D-744D-8CD4-86F3025176A9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0" name="Rektangel 49">
                <a:extLst>
                  <a:ext uri="{FF2B5EF4-FFF2-40B4-BE49-F238E27FC236}">
                    <a16:creationId xmlns:a16="http://schemas.microsoft.com/office/drawing/2014/main" id="{25EFBEB2-E669-4441-A2A7-8EA23B468366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1" name="Rektangel 50">
                <a:extLst>
                  <a:ext uri="{FF2B5EF4-FFF2-40B4-BE49-F238E27FC236}">
                    <a16:creationId xmlns:a16="http://schemas.microsoft.com/office/drawing/2014/main" id="{478148B7-7D92-B443-9A7B-461278601ADC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2" name="Rektangel 51">
                <a:extLst>
                  <a:ext uri="{FF2B5EF4-FFF2-40B4-BE49-F238E27FC236}">
                    <a16:creationId xmlns:a16="http://schemas.microsoft.com/office/drawing/2014/main" id="{33F102BC-AE06-C04F-ABBD-6954A9357DA6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3" name="Rektangel 52">
                <a:extLst>
                  <a:ext uri="{FF2B5EF4-FFF2-40B4-BE49-F238E27FC236}">
                    <a16:creationId xmlns:a16="http://schemas.microsoft.com/office/drawing/2014/main" id="{F1168AA4-3F32-6345-AEAD-E2EF2358B8F2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4" name="Rektangel 53">
                <a:extLst>
                  <a:ext uri="{FF2B5EF4-FFF2-40B4-BE49-F238E27FC236}">
                    <a16:creationId xmlns:a16="http://schemas.microsoft.com/office/drawing/2014/main" id="{EF2E7D3E-0E67-9A48-85F5-C51E73D42874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5" name="Rektangel 54">
                <a:extLst>
                  <a:ext uri="{FF2B5EF4-FFF2-40B4-BE49-F238E27FC236}">
                    <a16:creationId xmlns:a16="http://schemas.microsoft.com/office/drawing/2014/main" id="{34ECFF50-188A-EF4D-ABC2-ECFAF9D440AE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27" name="Grupp 26">
              <a:extLst>
                <a:ext uri="{FF2B5EF4-FFF2-40B4-BE49-F238E27FC236}">
                  <a16:creationId xmlns:a16="http://schemas.microsoft.com/office/drawing/2014/main" id="{F68676DE-7159-B449-A14D-06BBB64ECB8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443465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38" name="Rektangel 37">
                <a:extLst>
                  <a:ext uri="{FF2B5EF4-FFF2-40B4-BE49-F238E27FC236}">
                    <a16:creationId xmlns:a16="http://schemas.microsoft.com/office/drawing/2014/main" id="{A435E150-EB57-B44A-8293-2C19C271A956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9" name="Rektangel 38">
                <a:extLst>
                  <a:ext uri="{FF2B5EF4-FFF2-40B4-BE49-F238E27FC236}">
                    <a16:creationId xmlns:a16="http://schemas.microsoft.com/office/drawing/2014/main" id="{53C0B4FF-3765-4840-8E0A-9AA936D37216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0" name="Rektangel 39">
                <a:extLst>
                  <a:ext uri="{FF2B5EF4-FFF2-40B4-BE49-F238E27FC236}">
                    <a16:creationId xmlns:a16="http://schemas.microsoft.com/office/drawing/2014/main" id="{A60EFB5C-D38B-D849-AB68-371460E2B1DC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1" name="Rektangel 40">
                <a:extLst>
                  <a:ext uri="{FF2B5EF4-FFF2-40B4-BE49-F238E27FC236}">
                    <a16:creationId xmlns:a16="http://schemas.microsoft.com/office/drawing/2014/main" id="{A71C6519-4CCC-D74C-A050-B08BE3BFE6AE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2" name="Rektangel 41">
                <a:extLst>
                  <a:ext uri="{FF2B5EF4-FFF2-40B4-BE49-F238E27FC236}">
                    <a16:creationId xmlns:a16="http://schemas.microsoft.com/office/drawing/2014/main" id="{8625C522-5195-CA45-9C5A-7279ED5AF410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3" name="Rektangel 42">
                <a:extLst>
                  <a:ext uri="{FF2B5EF4-FFF2-40B4-BE49-F238E27FC236}">
                    <a16:creationId xmlns:a16="http://schemas.microsoft.com/office/drawing/2014/main" id="{B21F9AF9-65C3-BA4E-9064-122DC8A4A494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4" name="Rektangel 43">
                <a:extLst>
                  <a:ext uri="{FF2B5EF4-FFF2-40B4-BE49-F238E27FC236}">
                    <a16:creationId xmlns:a16="http://schemas.microsoft.com/office/drawing/2014/main" id="{7D8AAB2F-C807-4C4C-871F-F2E3846FF9FC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5" name="Rektangel 44">
                <a:extLst>
                  <a:ext uri="{FF2B5EF4-FFF2-40B4-BE49-F238E27FC236}">
                    <a16:creationId xmlns:a16="http://schemas.microsoft.com/office/drawing/2014/main" id="{0CCC44B3-D0FF-D14E-A1C6-B6CFB2D23374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6" name="Rektangel 45">
                <a:extLst>
                  <a:ext uri="{FF2B5EF4-FFF2-40B4-BE49-F238E27FC236}">
                    <a16:creationId xmlns:a16="http://schemas.microsoft.com/office/drawing/2014/main" id="{3E7AF6E4-A19E-CB48-A8B3-F17A97DA27ED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28" name="Grupp 27">
              <a:extLst>
                <a:ext uri="{FF2B5EF4-FFF2-40B4-BE49-F238E27FC236}">
                  <a16:creationId xmlns:a16="http://schemas.microsoft.com/office/drawing/2014/main" id="{4D7939D2-013B-8D43-AF56-65E8308D448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0067" y="443465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29" name="Rektangel 28">
                <a:extLst>
                  <a:ext uri="{FF2B5EF4-FFF2-40B4-BE49-F238E27FC236}">
                    <a16:creationId xmlns:a16="http://schemas.microsoft.com/office/drawing/2014/main" id="{2B38132A-7F88-3148-A4FC-2DA07E2A634F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0" name="Rektangel 29">
                <a:extLst>
                  <a:ext uri="{FF2B5EF4-FFF2-40B4-BE49-F238E27FC236}">
                    <a16:creationId xmlns:a16="http://schemas.microsoft.com/office/drawing/2014/main" id="{5209F07D-76ED-C14B-B4D2-A7765896DEBC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1" name="Rektangel 30">
                <a:extLst>
                  <a:ext uri="{FF2B5EF4-FFF2-40B4-BE49-F238E27FC236}">
                    <a16:creationId xmlns:a16="http://schemas.microsoft.com/office/drawing/2014/main" id="{A32CA292-5FF0-A747-8736-F788E8B5030A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2" name="Rektangel 31">
                <a:extLst>
                  <a:ext uri="{FF2B5EF4-FFF2-40B4-BE49-F238E27FC236}">
                    <a16:creationId xmlns:a16="http://schemas.microsoft.com/office/drawing/2014/main" id="{AF774941-1457-FE4F-99C0-D11026CE8C84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3" name="Rektangel 32">
                <a:extLst>
                  <a:ext uri="{FF2B5EF4-FFF2-40B4-BE49-F238E27FC236}">
                    <a16:creationId xmlns:a16="http://schemas.microsoft.com/office/drawing/2014/main" id="{A552B882-FA01-D642-91BA-E072AF506A10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4" name="Rektangel 33">
                <a:extLst>
                  <a:ext uri="{FF2B5EF4-FFF2-40B4-BE49-F238E27FC236}">
                    <a16:creationId xmlns:a16="http://schemas.microsoft.com/office/drawing/2014/main" id="{10860FD5-FD3F-A44E-A3A2-6ACBE91E3C41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5" name="Rektangel 34">
                <a:extLst>
                  <a:ext uri="{FF2B5EF4-FFF2-40B4-BE49-F238E27FC236}">
                    <a16:creationId xmlns:a16="http://schemas.microsoft.com/office/drawing/2014/main" id="{7864E4F5-5000-7D43-8D12-8117255CB092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6" name="Rektangel 35">
                <a:extLst>
                  <a:ext uri="{FF2B5EF4-FFF2-40B4-BE49-F238E27FC236}">
                    <a16:creationId xmlns:a16="http://schemas.microsoft.com/office/drawing/2014/main" id="{63FCD91C-D163-694C-A6A2-A8777BB9D7EF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7" name="Rektangel 36">
                <a:extLst>
                  <a:ext uri="{FF2B5EF4-FFF2-40B4-BE49-F238E27FC236}">
                    <a16:creationId xmlns:a16="http://schemas.microsoft.com/office/drawing/2014/main" id="{C530E33C-0CCE-EA45-BFBA-21B929A17D1A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</p:grpSp>
      <p:cxnSp>
        <p:nvCxnSpPr>
          <p:cNvPr id="65" name="Rak 64">
            <a:extLst>
              <a:ext uri="{FF2B5EF4-FFF2-40B4-BE49-F238E27FC236}">
                <a16:creationId xmlns:a16="http://schemas.microsoft.com/office/drawing/2014/main" id="{FFF58A14-E24D-2646-87F0-D570B46FC445}"/>
              </a:ext>
            </a:extLst>
          </p:cNvPr>
          <p:cNvCxnSpPr>
            <a:cxnSpLocks/>
          </p:cNvCxnSpPr>
          <p:nvPr/>
        </p:nvCxnSpPr>
        <p:spPr>
          <a:xfrm>
            <a:off x="247667" y="6522329"/>
            <a:ext cx="864550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ubrik 1">
            <a:extLst>
              <a:ext uri="{FF2B5EF4-FFF2-40B4-BE49-F238E27FC236}">
                <a16:creationId xmlns:a16="http://schemas.microsoft.com/office/drawing/2014/main" id="{3997965E-37C7-4D41-8C47-88DEC7D855A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9549" y="1439250"/>
            <a:ext cx="8181215" cy="858260"/>
          </a:xfrm>
        </p:spPr>
        <p:txBody>
          <a:bodyPr lIns="90000" anchor="t">
            <a:noAutofit/>
          </a:bodyPr>
          <a:lstStyle>
            <a:lvl1pPr algn="l">
              <a:lnSpc>
                <a:spcPct val="90000"/>
              </a:lnSpc>
              <a:defRPr sz="4800"/>
            </a:lvl1pPr>
          </a:lstStyle>
          <a:p>
            <a:r>
              <a:rPr lang="sv-SE" dirty="0"/>
              <a:t>Klicka för att ändra rubrikformat</a:t>
            </a:r>
            <a:endParaRPr lang="en-GB" dirty="0"/>
          </a:p>
        </p:txBody>
      </p:sp>
      <p:sp>
        <p:nvSpPr>
          <p:cNvPr id="67" name="Underrubrik 2">
            <a:extLst>
              <a:ext uri="{FF2B5EF4-FFF2-40B4-BE49-F238E27FC236}">
                <a16:creationId xmlns:a16="http://schemas.microsoft.com/office/drawing/2014/main" id="{BE9565E6-B7A1-5E48-B793-BFB8048C9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549" y="2297511"/>
            <a:ext cx="8181215" cy="948041"/>
          </a:xfrm>
        </p:spPr>
        <p:txBody>
          <a:bodyPr lIns="108000" rIns="90000">
            <a:noAutofit/>
          </a:bodyPr>
          <a:lstStyle>
            <a:lvl1pPr marL="0" indent="0" algn="l">
              <a:lnSpc>
                <a:spcPct val="90000"/>
              </a:lnSpc>
              <a:buNone/>
              <a:defRPr sz="2667">
                <a:solidFill>
                  <a:schemeClr val="tx1"/>
                </a:solidFill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218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32C2D5F-EA7C-6946-8E8C-7B84A7CCE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42A2319-CD13-BE4D-9C63-5A9EBFDCEC1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B2CF90B-63BC-6544-9FB4-A72410329261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47540BA4-CF98-2846-8D40-8EA647BCD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C55E1E5B-E1F9-C645-91AF-7753BF8D8E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2000" y="1483200"/>
            <a:ext cx="7559674" cy="4816000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53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två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AEF5597-77F0-434A-A2AB-0ACCE1CD7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89E2E86-DCB5-5D40-AAC1-7A916712E6F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BAD82F0C-0E2A-5546-8972-AA94798A63F5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7C89D1DA-CF8E-0D44-9D15-51F737427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6AD6011F-45DB-6648-8334-1B4DC6E8EA9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2000" y="1488000"/>
            <a:ext cx="3427344" cy="5041917"/>
          </a:xfrm>
        </p:spPr>
        <p:txBody>
          <a:bodyPr/>
          <a:lstStyle>
            <a:lvl1pPr>
              <a:spcBef>
                <a:spcPts val="800"/>
              </a:spcBef>
              <a:defRPr sz="1867"/>
            </a:lvl1pPr>
            <a:lvl2pPr>
              <a:defRPr sz="1600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Platshållare för innehåll 6">
            <a:extLst>
              <a:ext uri="{FF2B5EF4-FFF2-40B4-BE49-F238E27FC236}">
                <a16:creationId xmlns:a16="http://schemas.microsoft.com/office/drawing/2014/main" id="{E71BD36F-2D19-AD42-B3D6-3BC155EE33A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1" y="1488000"/>
            <a:ext cx="3427341" cy="5041917"/>
          </a:xfrm>
        </p:spPr>
        <p:txBody>
          <a:bodyPr/>
          <a:lstStyle>
            <a:lvl1pPr>
              <a:spcBef>
                <a:spcPts val="800"/>
              </a:spcBef>
              <a:defRPr sz="1867"/>
            </a:lvl1pPr>
            <a:lvl2pPr>
              <a:defRPr sz="1600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0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80285" y="80264"/>
            <a:ext cx="5583428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Kristen ITC"/>
                <a:cs typeface="Kristen IT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34847" y="1996567"/>
            <a:ext cx="7474305" cy="2562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09594" y="6373774"/>
            <a:ext cx="1924685" cy="360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 15">
            <a:extLst>
              <a:ext uri="{FF2B5EF4-FFF2-40B4-BE49-F238E27FC236}">
                <a16:creationId xmlns:a16="http://schemas.microsoft.com/office/drawing/2014/main" id="{8FC9BCA9-8112-B140-ADE9-6824270029CC}"/>
              </a:ext>
            </a:extLst>
          </p:cNvPr>
          <p:cNvGrpSpPr/>
          <p:nvPr/>
        </p:nvGrpSpPr>
        <p:grpSpPr>
          <a:xfrm>
            <a:off x="1" y="0"/>
            <a:ext cx="1172780" cy="1574800"/>
            <a:chOff x="0" y="0"/>
            <a:chExt cx="1118774" cy="1126711"/>
          </a:xfrm>
          <a:noFill/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5CC0A999-4F7B-8C4E-8149-C4EAA0A4A500}"/>
                </a:ext>
              </a:extLst>
            </p:cNvPr>
            <p:cNvPicPr>
              <a:picLocks noChangeArrowheads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74" y="237964"/>
              <a:ext cx="641393" cy="64978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Grupp 17">
              <a:extLst>
                <a:ext uri="{FF2B5EF4-FFF2-40B4-BE49-F238E27FC236}">
                  <a16:creationId xmlns:a16="http://schemas.microsoft.com/office/drawing/2014/main" id="{69D53D63-D667-E84D-A90C-8D11EC9E4B5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17" y="0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55" name="Rektangel 54">
                <a:extLst>
                  <a:ext uri="{FF2B5EF4-FFF2-40B4-BE49-F238E27FC236}">
                    <a16:creationId xmlns:a16="http://schemas.microsoft.com/office/drawing/2014/main" id="{9B6D8BC4-515D-A14B-BF16-35FC559D15C0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6" name="Rektangel 55">
                <a:extLst>
                  <a:ext uri="{FF2B5EF4-FFF2-40B4-BE49-F238E27FC236}">
                    <a16:creationId xmlns:a16="http://schemas.microsoft.com/office/drawing/2014/main" id="{6A8074B4-32D4-7D4D-99B1-C1E5BCA4C294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7" name="Rektangel 56">
                <a:extLst>
                  <a:ext uri="{FF2B5EF4-FFF2-40B4-BE49-F238E27FC236}">
                    <a16:creationId xmlns:a16="http://schemas.microsoft.com/office/drawing/2014/main" id="{5DF1CC6E-E23D-7846-B935-B6D685DE5D3F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8" name="Rektangel 57">
                <a:extLst>
                  <a:ext uri="{FF2B5EF4-FFF2-40B4-BE49-F238E27FC236}">
                    <a16:creationId xmlns:a16="http://schemas.microsoft.com/office/drawing/2014/main" id="{E0344D03-8FC1-6B4D-BBDE-3DAE45779BC4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9" name="Rektangel 58">
                <a:extLst>
                  <a:ext uri="{FF2B5EF4-FFF2-40B4-BE49-F238E27FC236}">
                    <a16:creationId xmlns:a16="http://schemas.microsoft.com/office/drawing/2014/main" id="{1ADEEFC8-FFFE-B543-9D4F-F5E7FFED0956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0" name="Rektangel 59">
                <a:extLst>
                  <a:ext uri="{FF2B5EF4-FFF2-40B4-BE49-F238E27FC236}">
                    <a16:creationId xmlns:a16="http://schemas.microsoft.com/office/drawing/2014/main" id="{F8D556CD-9A22-3549-83E4-AC3754C40CA8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1" name="Rektangel 60">
                <a:extLst>
                  <a:ext uri="{FF2B5EF4-FFF2-40B4-BE49-F238E27FC236}">
                    <a16:creationId xmlns:a16="http://schemas.microsoft.com/office/drawing/2014/main" id="{483B93B1-26EF-844F-BD73-0AB10B74D5DE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2" name="Rektangel 61">
                <a:extLst>
                  <a:ext uri="{FF2B5EF4-FFF2-40B4-BE49-F238E27FC236}">
                    <a16:creationId xmlns:a16="http://schemas.microsoft.com/office/drawing/2014/main" id="{54D47BB5-122C-2748-A219-5604D6DB5EAD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63" name="Rektangel 62">
                <a:extLst>
                  <a:ext uri="{FF2B5EF4-FFF2-40B4-BE49-F238E27FC236}">
                    <a16:creationId xmlns:a16="http://schemas.microsoft.com/office/drawing/2014/main" id="{39F3589B-0BFD-5640-9CF3-FAF5F7063F1A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19" name="Grupp 18">
              <a:extLst>
                <a:ext uri="{FF2B5EF4-FFF2-40B4-BE49-F238E27FC236}">
                  <a16:creationId xmlns:a16="http://schemas.microsoft.com/office/drawing/2014/main" id="{BFB3C6E5-14B8-784E-8FB1-95AADD25647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0017" y="887930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46" name="Rektangel 45">
                <a:extLst>
                  <a:ext uri="{FF2B5EF4-FFF2-40B4-BE49-F238E27FC236}">
                    <a16:creationId xmlns:a16="http://schemas.microsoft.com/office/drawing/2014/main" id="{8FF3B2D3-7968-8841-B69E-C92F6F383163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7" name="Rektangel 46">
                <a:extLst>
                  <a:ext uri="{FF2B5EF4-FFF2-40B4-BE49-F238E27FC236}">
                    <a16:creationId xmlns:a16="http://schemas.microsoft.com/office/drawing/2014/main" id="{9C6FD4FD-051C-7D44-A009-64B5F0CF97F5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8" name="Rektangel 47">
                <a:extLst>
                  <a:ext uri="{FF2B5EF4-FFF2-40B4-BE49-F238E27FC236}">
                    <a16:creationId xmlns:a16="http://schemas.microsoft.com/office/drawing/2014/main" id="{D122B4FC-27BC-B84C-9081-BA4D2B8110D6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9" name="Rektangel 48">
                <a:extLst>
                  <a:ext uri="{FF2B5EF4-FFF2-40B4-BE49-F238E27FC236}">
                    <a16:creationId xmlns:a16="http://schemas.microsoft.com/office/drawing/2014/main" id="{C2B70FAB-C9FA-2A44-9029-57E8DB422861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0" name="Rektangel 49">
                <a:extLst>
                  <a:ext uri="{FF2B5EF4-FFF2-40B4-BE49-F238E27FC236}">
                    <a16:creationId xmlns:a16="http://schemas.microsoft.com/office/drawing/2014/main" id="{A5278468-9F40-3949-88D4-236CB2B2ABC3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1" name="Rektangel 50">
                <a:extLst>
                  <a:ext uri="{FF2B5EF4-FFF2-40B4-BE49-F238E27FC236}">
                    <a16:creationId xmlns:a16="http://schemas.microsoft.com/office/drawing/2014/main" id="{14A7F17F-2E72-7B46-9CD0-02CCB8739BB5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2" name="Rektangel 51">
                <a:extLst>
                  <a:ext uri="{FF2B5EF4-FFF2-40B4-BE49-F238E27FC236}">
                    <a16:creationId xmlns:a16="http://schemas.microsoft.com/office/drawing/2014/main" id="{93801361-770D-6F40-89DC-EB545DDB8AFF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3" name="Rektangel 52">
                <a:extLst>
                  <a:ext uri="{FF2B5EF4-FFF2-40B4-BE49-F238E27FC236}">
                    <a16:creationId xmlns:a16="http://schemas.microsoft.com/office/drawing/2014/main" id="{08944139-F9F3-7943-BCEB-BE4B04164A28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54" name="Rektangel 53">
                <a:extLst>
                  <a:ext uri="{FF2B5EF4-FFF2-40B4-BE49-F238E27FC236}">
                    <a16:creationId xmlns:a16="http://schemas.microsoft.com/office/drawing/2014/main" id="{3A4FBAF0-741B-2149-90C7-535640089BF3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20" name="Grupp 19">
              <a:extLst>
                <a:ext uri="{FF2B5EF4-FFF2-40B4-BE49-F238E27FC236}">
                  <a16:creationId xmlns:a16="http://schemas.microsoft.com/office/drawing/2014/main" id="{58807A2E-9697-D74B-98B0-162AE365508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443465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37" name="Rektangel 36">
                <a:extLst>
                  <a:ext uri="{FF2B5EF4-FFF2-40B4-BE49-F238E27FC236}">
                    <a16:creationId xmlns:a16="http://schemas.microsoft.com/office/drawing/2014/main" id="{81418C15-36C2-3E44-A14C-7074CE448558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8" name="Rektangel 37">
                <a:extLst>
                  <a:ext uri="{FF2B5EF4-FFF2-40B4-BE49-F238E27FC236}">
                    <a16:creationId xmlns:a16="http://schemas.microsoft.com/office/drawing/2014/main" id="{44833AF8-4999-7D4F-AE3B-8B0F9A33DFDF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9" name="Rektangel 38">
                <a:extLst>
                  <a:ext uri="{FF2B5EF4-FFF2-40B4-BE49-F238E27FC236}">
                    <a16:creationId xmlns:a16="http://schemas.microsoft.com/office/drawing/2014/main" id="{FF4139E5-A452-9845-824A-43F6502DE50C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0" name="Rektangel 39">
                <a:extLst>
                  <a:ext uri="{FF2B5EF4-FFF2-40B4-BE49-F238E27FC236}">
                    <a16:creationId xmlns:a16="http://schemas.microsoft.com/office/drawing/2014/main" id="{183BB7F3-8509-4B45-9508-7FA6F428C163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1" name="Rektangel 40">
                <a:extLst>
                  <a:ext uri="{FF2B5EF4-FFF2-40B4-BE49-F238E27FC236}">
                    <a16:creationId xmlns:a16="http://schemas.microsoft.com/office/drawing/2014/main" id="{DE036BB2-A884-814F-B716-7468FF3E1938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2" name="Rektangel 41">
                <a:extLst>
                  <a:ext uri="{FF2B5EF4-FFF2-40B4-BE49-F238E27FC236}">
                    <a16:creationId xmlns:a16="http://schemas.microsoft.com/office/drawing/2014/main" id="{8C10D231-9633-4D40-8745-05CD67ACEB58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3" name="Rektangel 42">
                <a:extLst>
                  <a:ext uri="{FF2B5EF4-FFF2-40B4-BE49-F238E27FC236}">
                    <a16:creationId xmlns:a16="http://schemas.microsoft.com/office/drawing/2014/main" id="{23A536BF-0D41-6E4F-985C-BE1F16D015F7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4" name="Rektangel 43">
                <a:extLst>
                  <a:ext uri="{FF2B5EF4-FFF2-40B4-BE49-F238E27FC236}">
                    <a16:creationId xmlns:a16="http://schemas.microsoft.com/office/drawing/2014/main" id="{BA63BD33-740B-0441-BEB3-D86ED464D5A4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45" name="Rektangel 44">
                <a:extLst>
                  <a:ext uri="{FF2B5EF4-FFF2-40B4-BE49-F238E27FC236}">
                    <a16:creationId xmlns:a16="http://schemas.microsoft.com/office/drawing/2014/main" id="{56D57299-ADB2-AF45-A47F-34F0365988CE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  <p:grpSp>
          <p:nvGrpSpPr>
            <p:cNvPr id="21" name="Grupp 20">
              <a:extLst>
                <a:ext uri="{FF2B5EF4-FFF2-40B4-BE49-F238E27FC236}">
                  <a16:creationId xmlns:a16="http://schemas.microsoft.com/office/drawing/2014/main" id="{50B193BD-04F2-AD45-A802-45224EFD42D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80067" y="443465"/>
              <a:ext cx="238707" cy="238781"/>
              <a:chOff x="2212991" y="4839051"/>
              <a:chExt cx="754419" cy="754653"/>
            </a:xfrm>
            <a:grpFill/>
          </p:grpSpPr>
          <p:sp>
            <p:nvSpPr>
              <p:cNvPr id="22" name="Rektangel 21">
                <a:extLst>
                  <a:ext uri="{FF2B5EF4-FFF2-40B4-BE49-F238E27FC236}">
                    <a16:creationId xmlns:a16="http://schemas.microsoft.com/office/drawing/2014/main" id="{B412C8AC-CE2A-8848-A20D-226D21F4CB5C}"/>
                  </a:ext>
                </a:extLst>
              </p:cNvPr>
              <p:cNvSpPr/>
              <p:nvPr userDrawn="1"/>
            </p:nvSpPr>
            <p:spPr>
              <a:xfrm>
                <a:off x="2212991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29" name="Rektangel 28">
                <a:extLst>
                  <a:ext uri="{FF2B5EF4-FFF2-40B4-BE49-F238E27FC236}">
                    <a16:creationId xmlns:a16="http://schemas.microsoft.com/office/drawing/2014/main" id="{FC864472-CE46-9A45-8003-AF4F1FF1F46F}"/>
                  </a:ext>
                </a:extLst>
              </p:cNvPr>
              <p:cNvSpPr/>
              <p:nvPr userDrawn="1"/>
            </p:nvSpPr>
            <p:spPr>
              <a:xfrm>
                <a:off x="2212991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0" name="Rektangel 29">
                <a:extLst>
                  <a:ext uri="{FF2B5EF4-FFF2-40B4-BE49-F238E27FC236}">
                    <a16:creationId xmlns:a16="http://schemas.microsoft.com/office/drawing/2014/main" id="{A55052CE-8A2D-5242-87E6-5FAE68A5F451}"/>
                  </a:ext>
                </a:extLst>
              </p:cNvPr>
              <p:cNvSpPr/>
              <p:nvPr userDrawn="1"/>
            </p:nvSpPr>
            <p:spPr>
              <a:xfrm>
                <a:off x="2212991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1" name="Rektangel 30">
                <a:extLst>
                  <a:ext uri="{FF2B5EF4-FFF2-40B4-BE49-F238E27FC236}">
                    <a16:creationId xmlns:a16="http://schemas.microsoft.com/office/drawing/2014/main" id="{C5C802A8-B3EB-504F-B960-8D1EB66A1C5F}"/>
                  </a:ext>
                </a:extLst>
              </p:cNvPr>
              <p:cNvSpPr/>
              <p:nvPr userDrawn="1"/>
            </p:nvSpPr>
            <p:spPr>
              <a:xfrm>
                <a:off x="2464464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2" name="Rektangel 31">
                <a:extLst>
                  <a:ext uri="{FF2B5EF4-FFF2-40B4-BE49-F238E27FC236}">
                    <a16:creationId xmlns:a16="http://schemas.microsoft.com/office/drawing/2014/main" id="{85EABCF9-7B70-3043-AFE1-619D293FE116}"/>
                  </a:ext>
                </a:extLst>
              </p:cNvPr>
              <p:cNvSpPr/>
              <p:nvPr userDrawn="1"/>
            </p:nvSpPr>
            <p:spPr>
              <a:xfrm>
                <a:off x="2715937" y="4839051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3" name="Rektangel 32">
                <a:extLst>
                  <a:ext uri="{FF2B5EF4-FFF2-40B4-BE49-F238E27FC236}">
                    <a16:creationId xmlns:a16="http://schemas.microsoft.com/office/drawing/2014/main" id="{479CB243-E35B-754D-AE34-43FD1DBAB312}"/>
                  </a:ext>
                </a:extLst>
              </p:cNvPr>
              <p:cNvSpPr/>
              <p:nvPr userDrawn="1"/>
            </p:nvSpPr>
            <p:spPr>
              <a:xfrm>
                <a:off x="2464464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4" name="Rektangel 33">
                <a:extLst>
                  <a:ext uri="{FF2B5EF4-FFF2-40B4-BE49-F238E27FC236}">
                    <a16:creationId xmlns:a16="http://schemas.microsoft.com/office/drawing/2014/main" id="{236D23C6-AA93-C048-892B-A29832BC0F45}"/>
                  </a:ext>
                </a:extLst>
              </p:cNvPr>
              <p:cNvSpPr/>
              <p:nvPr userDrawn="1"/>
            </p:nvSpPr>
            <p:spPr>
              <a:xfrm>
                <a:off x="2715937" y="5342153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5" name="Rektangel 34">
                <a:extLst>
                  <a:ext uri="{FF2B5EF4-FFF2-40B4-BE49-F238E27FC236}">
                    <a16:creationId xmlns:a16="http://schemas.microsoft.com/office/drawing/2014/main" id="{099F8E46-00A7-9B49-BA0B-443C1B18F619}"/>
                  </a:ext>
                </a:extLst>
              </p:cNvPr>
              <p:cNvSpPr/>
              <p:nvPr userDrawn="1"/>
            </p:nvSpPr>
            <p:spPr>
              <a:xfrm>
                <a:off x="2715937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  <p:sp>
            <p:nvSpPr>
              <p:cNvPr id="36" name="Rektangel 35">
                <a:extLst>
                  <a:ext uri="{FF2B5EF4-FFF2-40B4-BE49-F238E27FC236}">
                    <a16:creationId xmlns:a16="http://schemas.microsoft.com/office/drawing/2014/main" id="{1F014AEE-BA9C-5B4F-A52F-FFC2BFC66238}"/>
                  </a:ext>
                </a:extLst>
              </p:cNvPr>
              <p:cNvSpPr/>
              <p:nvPr userDrawn="1"/>
            </p:nvSpPr>
            <p:spPr>
              <a:xfrm>
                <a:off x="2464464" y="5090602"/>
                <a:ext cx="251473" cy="25155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 sz="2400"/>
              </a:p>
            </p:txBody>
          </p:sp>
        </p:grpSp>
      </p:grpSp>
      <p:cxnSp>
        <p:nvCxnSpPr>
          <p:cNvPr id="10" name="Rak 9">
            <a:extLst>
              <a:ext uri="{FF2B5EF4-FFF2-40B4-BE49-F238E27FC236}">
                <a16:creationId xmlns:a16="http://schemas.microsoft.com/office/drawing/2014/main" id="{F42879D5-222F-0640-AA87-3AC584B52044}"/>
              </a:ext>
            </a:extLst>
          </p:cNvPr>
          <p:cNvCxnSpPr>
            <a:cxnSpLocks/>
          </p:cNvCxnSpPr>
          <p:nvPr/>
        </p:nvCxnSpPr>
        <p:spPr>
          <a:xfrm>
            <a:off x="1625601" y="36341051"/>
            <a:ext cx="39577963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ak 8">
            <a:extLst>
              <a:ext uri="{FF2B5EF4-FFF2-40B4-BE49-F238E27FC236}">
                <a16:creationId xmlns:a16="http://schemas.microsoft.com/office/drawing/2014/main" id="{35A3ADBA-25A7-C947-B502-691111D0D9E5}"/>
              </a:ext>
            </a:extLst>
          </p:cNvPr>
          <p:cNvCxnSpPr>
            <a:cxnSpLocks/>
          </p:cNvCxnSpPr>
          <p:nvPr/>
        </p:nvCxnSpPr>
        <p:spPr>
          <a:xfrm>
            <a:off x="247667" y="6522329"/>
            <a:ext cx="864550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785D31C7-D918-594B-BEA4-908A26231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463" y="335670"/>
            <a:ext cx="7552857" cy="8984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mall för rubrikformat</a:t>
            </a:r>
            <a:endParaRPr lang="en-GB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76CF093-1E8D-FF4F-B3C9-72A2B0815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2000" y="1483201"/>
            <a:ext cx="7572358" cy="4812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GB" dirty="0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7E4CD63-A723-E743-A7FA-6B31200F61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0825" y="6599360"/>
            <a:ext cx="2057400" cy="15663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933">
                <a:solidFill>
                  <a:srgbClr val="848489"/>
                </a:solidFill>
              </a:defRPr>
            </a:lvl1pPr>
          </a:lstStyle>
          <a:p>
            <a:fld id="{832A3DEB-92BA-404E-9210-96F4218B7138}" type="datetime1">
              <a:rPr lang="sv-SE" smtClean="0"/>
              <a:t>2025-04-10</a:t>
            </a:fld>
            <a:endParaRPr lang="en-GB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844A7B9-8441-734E-B26B-9C9C5C04B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5775" y="6599360"/>
            <a:ext cx="2057400" cy="15663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933">
                <a:solidFill>
                  <a:srgbClr val="848489"/>
                </a:solidFill>
              </a:defRPr>
            </a:lvl1pPr>
          </a:lstStyle>
          <a:p>
            <a:fld id="{C338348D-F2D3-AB47-AE2A-1D59B1E58D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066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5pPr>
      <a:lvl6pPr marL="609585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6pPr>
      <a:lvl7pPr marL="1219170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7pPr>
      <a:lvl8pPr marL="1828754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8pPr>
      <a:lvl9pPr marL="2438339" algn="l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67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96326" indent="-296326" algn="l" rtl="0" eaLnBrk="1" fontAlgn="base" hangingPunct="1">
        <a:lnSpc>
          <a:spcPct val="90000"/>
        </a:lnSpc>
        <a:spcBef>
          <a:spcPts val="1333"/>
        </a:spcBef>
        <a:spcAft>
          <a:spcPts val="267"/>
        </a:spcAft>
        <a:buClr>
          <a:schemeClr val="tx1"/>
        </a:buClr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769" indent="-298443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Font typeface="Systemtypsnitt"/>
        <a:buChar char="–"/>
        <a:tabLst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893211" indent="-298443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Font typeface="Systemtypsnitt"/>
        <a:buChar char="&gt;"/>
        <a:tabLst/>
        <a:defRPr sz="2133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128156" indent="-234945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•"/>
        <a:tabLst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483747" indent="-355591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Font typeface="Arial" panose="020B0604020202020204" pitchFamily="34" charset="0"/>
        <a:buChar char="–"/>
        <a:tabLst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160">
          <p15:clr>
            <a:srgbClr val="F26B43"/>
          </p15:clr>
        </p15:guide>
        <p15:guide id="3" pos="552">
          <p15:clr>
            <a:srgbClr val="F26B43"/>
          </p15:clr>
        </p15:guide>
        <p15:guide id="4" pos="4082">
          <p15:clr>
            <a:srgbClr val="F26B43"/>
          </p15:clr>
        </p15:guide>
        <p15:guide id="5" orient="horz" pos="742">
          <p15:clr>
            <a:srgbClr val="F26B43"/>
          </p15:clr>
        </p15:guide>
        <p15:guide id="7" pos="119">
          <p15:clr>
            <a:srgbClr val="F26B43"/>
          </p15:clr>
        </p15:guide>
        <p15:guide id="9" orient="horz" pos="584">
          <p15:clr>
            <a:srgbClr val="F26B43"/>
          </p15:clr>
        </p15:guide>
        <p15:guide id="10" orient="horz" pos="156">
          <p15:clr>
            <a:srgbClr val="F26B43"/>
          </p15:clr>
        </p15:guide>
        <p15:guide id="11" pos="4202">
          <p15:clr>
            <a:srgbClr val="F26B43"/>
          </p15:clr>
        </p15:guide>
        <p15:guide id="12" pos="500">
          <p15:clr>
            <a:srgbClr val="F26B43"/>
          </p15:clr>
        </p15:guide>
        <p15:guide id="13" pos="435">
          <p15:clr>
            <a:srgbClr val="F26B43"/>
          </p15:clr>
        </p15:guide>
        <p15:guide id="15" orient="horz" pos="3085">
          <p15:clr>
            <a:srgbClr val="F26B43"/>
          </p15:clr>
        </p15:guide>
        <p15:guide id="16" orient="horz" pos="2976">
          <p15:clr>
            <a:srgbClr val="F26B43"/>
          </p15:clr>
        </p15:guide>
        <p15:guide id="17" pos="2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10" Type="http://schemas.openxmlformats.org/officeDocument/2006/relationships/image" Target="../media/image13.jp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i.com/blog/chatg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openai.com/blog/chatgpt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scholar.google.se/scholar?hl=en&amp;as_sdt=0%2C5&amp;inst=3006122349567257957&amp;q=fee+tuition+public+college+reduce+inequality&amp;btnG=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6059A1-CECB-C7FE-6F24-277DF3282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868857"/>
            <a:ext cx="8178799" cy="312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725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25876" y="447801"/>
            <a:ext cx="1945639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25" dirty="0">
                <a:latin typeface="Calibri"/>
                <a:cs typeface="Calibri"/>
              </a:rPr>
              <a:t>Rebuttal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526489"/>
            <a:ext cx="7748905" cy="4142104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55600" marR="5080" indent="-343535">
              <a:lnSpc>
                <a:spcPts val="2880"/>
              </a:lnSpc>
              <a:spcBef>
                <a:spcPts val="7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5" dirty="0">
                <a:latin typeface="Calibri"/>
                <a:cs typeface="Calibri"/>
              </a:rPr>
              <a:t>Do </a:t>
            </a:r>
            <a:r>
              <a:rPr sz="3000" spc="-10" dirty="0">
                <a:latin typeface="Calibri"/>
                <a:cs typeface="Calibri"/>
              </a:rPr>
              <a:t>your </a:t>
            </a:r>
            <a:r>
              <a:rPr sz="3000" spc="-15" dirty="0">
                <a:latin typeface="Calibri"/>
                <a:cs typeface="Calibri"/>
              </a:rPr>
              <a:t>research to </a:t>
            </a:r>
            <a:r>
              <a:rPr sz="3000" spc="-5" dirty="0">
                <a:latin typeface="Calibri"/>
                <a:cs typeface="Calibri"/>
              </a:rPr>
              <a:t>be </a:t>
            </a:r>
            <a:r>
              <a:rPr sz="3000" spc="-10" dirty="0">
                <a:latin typeface="Calibri"/>
                <a:cs typeface="Calibri"/>
              </a:rPr>
              <a:t>well-prepared </a:t>
            </a:r>
            <a:r>
              <a:rPr sz="3000" spc="-25" dirty="0">
                <a:latin typeface="Calibri"/>
                <a:cs typeface="Calibri"/>
              </a:rPr>
              <a:t>for contra  </a:t>
            </a:r>
            <a:r>
              <a:rPr sz="3000" spc="-10" dirty="0">
                <a:latin typeface="Calibri"/>
                <a:cs typeface="Calibri"/>
              </a:rPr>
              <a:t>arguments.</a:t>
            </a:r>
            <a:endParaRPr sz="30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85" dirty="0">
                <a:latin typeface="Calibri"/>
                <a:cs typeface="Calibri"/>
              </a:rPr>
              <a:t>Take </a:t>
            </a:r>
            <a:r>
              <a:rPr sz="3000" spc="-10" dirty="0">
                <a:latin typeface="Calibri"/>
                <a:cs typeface="Calibri"/>
              </a:rPr>
              <a:t>notes </a:t>
            </a:r>
            <a:r>
              <a:rPr sz="3000" spc="-5" dirty="0">
                <a:latin typeface="Calibri"/>
                <a:cs typeface="Calibri"/>
              </a:rPr>
              <a:t>of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points </a:t>
            </a:r>
            <a:r>
              <a:rPr sz="3000" spc="-15" dirty="0">
                <a:latin typeface="Calibri"/>
                <a:cs typeface="Calibri"/>
              </a:rPr>
              <a:t>to</a:t>
            </a:r>
            <a:r>
              <a:rPr sz="3000" spc="40" dirty="0">
                <a:latin typeface="Calibri"/>
                <a:cs typeface="Calibri"/>
              </a:rPr>
              <a:t> </a:t>
            </a:r>
            <a:r>
              <a:rPr sz="3000" spc="-15" dirty="0">
                <a:latin typeface="Calibri"/>
                <a:cs typeface="Calibri"/>
              </a:rPr>
              <a:t>rebut.</a:t>
            </a:r>
            <a:endParaRPr sz="3000">
              <a:latin typeface="Calibri"/>
              <a:cs typeface="Calibri"/>
            </a:endParaRPr>
          </a:p>
          <a:p>
            <a:pPr marL="355600" marR="422275" indent="-343535">
              <a:lnSpc>
                <a:spcPts val="2880"/>
              </a:lnSpc>
              <a:spcBef>
                <a:spcPts val="6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20" dirty="0">
                <a:latin typeface="Calibri"/>
                <a:cs typeface="Calibri"/>
              </a:rPr>
              <a:t>Concentrate </a:t>
            </a:r>
            <a:r>
              <a:rPr sz="3000" spc="-5" dirty="0">
                <a:latin typeface="Calibri"/>
                <a:cs typeface="Calibri"/>
              </a:rPr>
              <a:t>on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important points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5" dirty="0">
                <a:latin typeface="Calibri"/>
                <a:cs typeface="Calibri"/>
              </a:rPr>
              <a:t>use  logic </a:t>
            </a:r>
            <a:r>
              <a:rPr sz="3000" spc="-15" dirty="0">
                <a:latin typeface="Calibri"/>
                <a:cs typeface="Calibri"/>
              </a:rPr>
              <a:t>to </a:t>
            </a:r>
            <a:r>
              <a:rPr sz="3000" spc="-5" dirty="0">
                <a:latin typeface="Calibri"/>
                <a:cs typeface="Calibri"/>
              </a:rPr>
              <a:t>show </a:t>
            </a:r>
            <a:r>
              <a:rPr sz="3000" spc="-20" dirty="0">
                <a:latin typeface="Calibri"/>
                <a:cs typeface="Calibri"/>
              </a:rPr>
              <a:t>why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other </a:t>
            </a:r>
            <a:r>
              <a:rPr sz="3000" spc="-5" dirty="0">
                <a:latin typeface="Calibri"/>
                <a:cs typeface="Calibri"/>
              </a:rPr>
              <a:t>side </a:t>
            </a:r>
            <a:r>
              <a:rPr sz="3000" dirty="0">
                <a:latin typeface="Calibri"/>
                <a:cs typeface="Calibri"/>
              </a:rPr>
              <a:t>is </a:t>
            </a:r>
            <a:r>
              <a:rPr sz="3000" spc="-15" dirty="0">
                <a:latin typeface="Calibri"/>
                <a:cs typeface="Calibri"/>
              </a:rPr>
              <a:t>wrong.</a:t>
            </a:r>
            <a:endParaRPr sz="3000">
              <a:latin typeface="Calibri"/>
              <a:cs typeface="Calibri"/>
            </a:endParaRPr>
          </a:p>
          <a:p>
            <a:pPr marL="355600" marR="942975" indent="-343535">
              <a:lnSpc>
                <a:spcPts val="2880"/>
              </a:lnSpc>
              <a:spcBef>
                <a:spcPts val="72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25" dirty="0">
                <a:latin typeface="Calibri"/>
                <a:cs typeface="Calibri"/>
              </a:rPr>
              <a:t>Attack </a:t>
            </a:r>
            <a:r>
              <a:rPr sz="3000" dirty="0">
                <a:latin typeface="Calibri"/>
                <a:cs typeface="Calibri"/>
              </a:rPr>
              <a:t>each </a:t>
            </a:r>
            <a:r>
              <a:rPr sz="3000" spc="-10" dirty="0">
                <a:latin typeface="Calibri"/>
                <a:cs typeface="Calibri"/>
              </a:rPr>
              <a:t>argument that </a:t>
            </a:r>
            <a:r>
              <a:rPr sz="3000" dirty="0">
                <a:latin typeface="Calibri"/>
                <a:cs typeface="Calibri"/>
              </a:rPr>
              <a:t>the</a:t>
            </a:r>
            <a:r>
              <a:rPr sz="3000" spc="-125" dirty="0">
                <a:latin typeface="Calibri"/>
                <a:cs typeface="Calibri"/>
              </a:rPr>
              <a:t> </a:t>
            </a:r>
            <a:r>
              <a:rPr sz="3000" spc="-5" dirty="0">
                <a:latin typeface="Calibri"/>
                <a:cs typeface="Calibri"/>
              </a:rPr>
              <a:t>opposition  </a:t>
            </a:r>
            <a:r>
              <a:rPr sz="3000" spc="-15" dirty="0">
                <a:latin typeface="Calibri"/>
                <a:cs typeface="Calibri"/>
              </a:rPr>
              <a:t>presents </a:t>
            </a:r>
            <a:r>
              <a:rPr sz="3000" dirty="0">
                <a:latin typeface="Calibri"/>
                <a:cs typeface="Calibri"/>
              </a:rPr>
              <a:t>in </a:t>
            </a:r>
            <a:r>
              <a:rPr sz="3000" spc="-5" dirty="0">
                <a:latin typeface="Calibri"/>
                <a:cs typeface="Calibri"/>
              </a:rPr>
              <a:t>turn.</a:t>
            </a:r>
            <a:endParaRPr sz="3000">
              <a:latin typeface="Calibri"/>
              <a:cs typeface="Calibri"/>
            </a:endParaRPr>
          </a:p>
          <a:p>
            <a:pPr marL="355600" marR="252095" indent="-343535" algn="just">
              <a:lnSpc>
                <a:spcPct val="80000"/>
              </a:lnSpc>
              <a:spcBef>
                <a:spcPts val="745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5" dirty="0">
                <a:latin typeface="Calibri"/>
                <a:cs typeface="Calibri"/>
              </a:rPr>
              <a:t>Without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solidFill>
                  <a:srgbClr val="548ED4"/>
                </a:solidFill>
                <a:latin typeface="Calibri"/>
                <a:cs typeface="Calibri"/>
              </a:rPr>
              <a:t>obligation </a:t>
            </a:r>
            <a:r>
              <a:rPr sz="3000" spc="-15" dirty="0">
                <a:solidFill>
                  <a:srgbClr val="548ED4"/>
                </a:solidFill>
                <a:latin typeface="Calibri"/>
                <a:cs typeface="Calibri"/>
              </a:rPr>
              <a:t>to rebut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other </a:t>
            </a:r>
            <a:r>
              <a:rPr sz="3000" spc="-5" dirty="0">
                <a:latin typeface="Calibri"/>
                <a:cs typeface="Calibri"/>
              </a:rPr>
              <a:t>side  </a:t>
            </a:r>
            <a:r>
              <a:rPr sz="3000" spc="-10" dirty="0">
                <a:latin typeface="Calibri"/>
                <a:cs typeface="Calibri"/>
              </a:rPr>
              <a:t>points </a:t>
            </a:r>
            <a:r>
              <a:rPr sz="3000" spc="-15" dirty="0">
                <a:latin typeface="Calibri"/>
                <a:cs typeface="Calibri"/>
              </a:rPr>
              <a:t>debate </a:t>
            </a:r>
            <a:r>
              <a:rPr sz="3000" spc="-10" dirty="0">
                <a:latin typeface="Calibri"/>
                <a:cs typeface="Calibri"/>
              </a:rPr>
              <a:t>becomes </a:t>
            </a:r>
            <a:r>
              <a:rPr sz="3000" spc="-10" dirty="0">
                <a:solidFill>
                  <a:srgbClr val="548ED4"/>
                </a:solidFill>
                <a:latin typeface="Calibri"/>
                <a:cs typeface="Calibri"/>
              </a:rPr>
              <a:t>dueling </a:t>
            </a:r>
            <a:r>
              <a:rPr sz="3000" spc="-15" dirty="0">
                <a:solidFill>
                  <a:srgbClr val="548ED4"/>
                </a:solidFill>
                <a:latin typeface="Calibri"/>
                <a:cs typeface="Calibri"/>
              </a:rPr>
              <a:t>speeches</a:t>
            </a:r>
            <a:r>
              <a:rPr sz="3000" spc="-15" dirty="0">
                <a:latin typeface="Calibri"/>
                <a:cs typeface="Calibri"/>
              </a:rPr>
              <a:t>…like  </a:t>
            </a:r>
            <a:r>
              <a:rPr sz="3000" spc="-5" dirty="0">
                <a:latin typeface="Calibri"/>
                <a:cs typeface="Calibri"/>
              </a:rPr>
              <a:t>politics!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09242" y="447801"/>
            <a:ext cx="497713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latin typeface="Calibri"/>
                <a:cs typeface="Calibri"/>
              </a:rPr>
              <a:t>Example </a:t>
            </a:r>
            <a:r>
              <a:rPr sz="4400" spc="-5" dirty="0">
                <a:latin typeface="Calibri"/>
                <a:cs typeface="Calibri"/>
              </a:rPr>
              <a:t>of </a:t>
            </a:r>
            <a:r>
              <a:rPr sz="4400" dirty="0">
                <a:latin typeface="Calibri"/>
                <a:cs typeface="Calibri"/>
              </a:rPr>
              <a:t>a</a:t>
            </a:r>
            <a:r>
              <a:rPr sz="4400" spc="-10" dirty="0">
                <a:latin typeface="Calibri"/>
                <a:cs typeface="Calibri"/>
              </a:rPr>
              <a:t> </a:t>
            </a:r>
            <a:r>
              <a:rPr sz="4400" spc="-25" dirty="0">
                <a:latin typeface="Calibri"/>
                <a:cs typeface="Calibri"/>
              </a:rPr>
              <a:t>Rebuttal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432940"/>
            <a:ext cx="8068945" cy="390334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675"/>
              </a:spcBef>
            </a:pPr>
            <a:r>
              <a:rPr sz="2400" spc="-5" dirty="0">
                <a:latin typeface="Calibri"/>
                <a:cs typeface="Calibri"/>
              </a:rPr>
              <a:t>Other studies </a:t>
            </a:r>
            <a:r>
              <a:rPr sz="2400" spc="-20" dirty="0">
                <a:latin typeface="Calibri"/>
                <a:cs typeface="Calibri"/>
              </a:rPr>
              <a:t>have </a:t>
            </a:r>
            <a:r>
              <a:rPr sz="2400" spc="-15" dirty="0">
                <a:latin typeface="Calibri"/>
                <a:cs typeface="Calibri"/>
              </a:rPr>
              <a:t>found </a:t>
            </a:r>
            <a:r>
              <a:rPr sz="2400" spc="-5" dirty="0">
                <a:latin typeface="Calibri"/>
                <a:cs typeface="Calibri"/>
              </a:rPr>
              <a:t>that </a:t>
            </a:r>
            <a:r>
              <a:rPr sz="2400" spc="-10" dirty="0">
                <a:latin typeface="Calibri"/>
                <a:cs typeface="Calibri"/>
              </a:rPr>
              <a:t>women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5" dirty="0">
                <a:latin typeface="Calibri"/>
                <a:cs typeface="Calibri"/>
              </a:rPr>
              <a:t>fact are </a:t>
            </a:r>
            <a:r>
              <a:rPr sz="2400" spc="-5" dirty="0">
                <a:latin typeface="Calibri"/>
                <a:cs typeface="Calibri"/>
              </a:rPr>
              <a:t>not </a:t>
            </a:r>
            <a:r>
              <a:rPr sz="2400" spc="-20" dirty="0">
                <a:latin typeface="Calibri"/>
                <a:cs typeface="Calibri"/>
              </a:rPr>
              <a:t>any </a:t>
            </a:r>
            <a:r>
              <a:rPr sz="2400" spc="-15" dirty="0">
                <a:latin typeface="Calibri"/>
                <a:cs typeface="Calibri"/>
              </a:rPr>
              <a:t>better  off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10" dirty="0">
                <a:latin typeface="Calibri"/>
                <a:cs typeface="Calibri"/>
              </a:rPr>
              <a:t>single-sex </a:t>
            </a:r>
            <a:r>
              <a:rPr sz="2400" spc="-5" dirty="0">
                <a:latin typeface="Calibri"/>
                <a:cs typeface="Calibri"/>
              </a:rPr>
              <a:t>institutions.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1998 survey </a:t>
            </a:r>
            <a:r>
              <a:rPr sz="2400" spc="-15" dirty="0">
                <a:latin typeface="Calibri"/>
                <a:cs typeface="Calibri"/>
              </a:rPr>
              <a:t>from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5" dirty="0">
                <a:latin typeface="Calibri"/>
                <a:cs typeface="Calibri"/>
              </a:rPr>
              <a:t>American  Association of </a:t>
            </a:r>
            <a:r>
              <a:rPr sz="2400" spc="-10" dirty="0">
                <a:latin typeface="Calibri"/>
                <a:cs typeface="Calibri"/>
              </a:rPr>
              <a:t>University </a:t>
            </a:r>
            <a:r>
              <a:rPr sz="2400" spc="-20" dirty="0">
                <a:latin typeface="Calibri"/>
                <a:cs typeface="Calibri"/>
              </a:rPr>
              <a:t>Women,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5" dirty="0">
                <a:latin typeface="Calibri"/>
                <a:cs typeface="Calibri"/>
              </a:rPr>
              <a:t>long-time </a:t>
            </a:r>
            <a:r>
              <a:rPr sz="2400" spc="-15" dirty="0">
                <a:latin typeface="Calibri"/>
                <a:cs typeface="Calibri"/>
              </a:rPr>
              <a:t>advocate </a:t>
            </a:r>
            <a:r>
              <a:rPr sz="2400" spc="-5" dirty="0">
                <a:latin typeface="Calibri"/>
                <a:cs typeface="Calibri"/>
              </a:rPr>
              <a:t>of single-  </a:t>
            </a:r>
            <a:r>
              <a:rPr sz="2400" spc="-15" dirty="0">
                <a:latin typeface="Calibri"/>
                <a:cs typeface="Calibri"/>
              </a:rPr>
              <a:t>sex </a:t>
            </a:r>
            <a:r>
              <a:rPr sz="2400" spc="-5" dirty="0">
                <a:latin typeface="Calibri"/>
                <a:cs typeface="Calibri"/>
              </a:rPr>
              <a:t>education, </a:t>
            </a:r>
            <a:r>
              <a:rPr sz="2400" spc="-10" dirty="0">
                <a:latin typeface="Calibri"/>
                <a:cs typeface="Calibri"/>
              </a:rPr>
              <a:t>admitted that </a:t>
            </a:r>
            <a:r>
              <a:rPr sz="2400" dirty="0">
                <a:latin typeface="Calibri"/>
                <a:cs typeface="Calibri"/>
              </a:rPr>
              <a:t>girls </a:t>
            </a:r>
            <a:r>
              <a:rPr sz="2400" spc="-15" dirty="0">
                <a:latin typeface="Calibri"/>
                <a:cs typeface="Calibri"/>
              </a:rPr>
              <a:t>from </a:t>
            </a:r>
            <a:r>
              <a:rPr sz="2400" spc="-5" dirty="0">
                <a:latin typeface="Calibri"/>
                <a:cs typeface="Calibri"/>
              </a:rPr>
              <a:t>such schools did not  </a:t>
            </a:r>
            <a:r>
              <a:rPr sz="2400" spc="-10" dirty="0">
                <a:latin typeface="Calibri"/>
                <a:cs typeface="Calibri"/>
              </a:rPr>
              <a:t>show </a:t>
            </a:r>
            <a:r>
              <a:rPr sz="2400" spc="-20" dirty="0">
                <a:latin typeface="Calibri"/>
                <a:cs typeface="Calibri"/>
              </a:rPr>
              <a:t>any </a:t>
            </a:r>
            <a:r>
              <a:rPr sz="2400" spc="-5" dirty="0">
                <a:latin typeface="Calibri"/>
                <a:cs typeface="Calibri"/>
              </a:rPr>
              <a:t>academic </a:t>
            </a:r>
            <a:r>
              <a:rPr sz="2400" spc="-10" dirty="0">
                <a:latin typeface="Calibri"/>
                <a:cs typeface="Calibri"/>
              </a:rPr>
              <a:t>improvement.[1] </a:t>
            </a:r>
            <a:r>
              <a:rPr sz="2400" spc="-15" dirty="0">
                <a:latin typeface="Calibri"/>
                <a:cs typeface="Calibri"/>
              </a:rPr>
              <a:t>That </a:t>
            </a:r>
            <a:r>
              <a:rPr sz="2400" spc="-5" dirty="0">
                <a:latin typeface="Calibri"/>
                <a:cs typeface="Calibri"/>
              </a:rPr>
              <a:t>they </a:t>
            </a:r>
            <a:r>
              <a:rPr sz="2400" spc="-15" dirty="0">
                <a:latin typeface="Calibri"/>
                <a:cs typeface="Calibri"/>
              </a:rPr>
              <a:t>are </a:t>
            </a:r>
            <a:r>
              <a:rPr sz="2400" spc="-10" dirty="0">
                <a:latin typeface="Calibri"/>
                <a:cs typeface="Calibri"/>
              </a:rPr>
              <a:t>more </a:t>
            </a:r>
            <a:r>
              <a:rPr sz="2400" dirty="0">
                <a:latin typeface="Calibri"/>
                <a:cs typeface="Calibri"/>
              </a:rPr>
              <a:t>inclined  </a:t>
            </a:r>
            <a:r>
              <a:rPr sz="2400" spc="-20" dirty="0">
                <a:latin typeface="Calibri"/>
                <a:cs typeface="Calibri"/>
              </a:rPr>
              <a:t>towards </a:t>
            </a:r>
            <a:r>
              <a:rPr sz="2400" spc="-5" dirty="0">
                <a:latin typeface="Calibri"/>
                <a:cs typeface="Calibri"/>
              </a:rPr>
              <a:t>maths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sciences </a:t>
            </a:r>
            <a:r>
              <a:rPr sz="2400" dirty="0">
                <a:latin typeface="Calibri"/>
                <a:cs typeface="Calibri"/>
              </a:rPr>
              <a:t>is </a:t>
            </a:r>
            <a:r>
              <a:rPr sz="2400" spc="-5" dirty="0">
                <a:latin typeface="Calibri"/>
                <a:cs typeface="Calibri"/>
              </a:rPr>
              <a:t>of questionable importance </a:t>
            </a:r>
            <a:r>
              <a:rPr sz="2400" spc="-15" dirty="0">
                <a:latin typeface="Calibri"/>
                <a:cs typeface="Calibri"/>
              </a:rPr>
              <a:t>to  </a:t>
            </a:r>
            <a:r>
              <a:rPr sz="2400" spc="-5" dirty="0">
                <a:latin typeface="Calibri"/>
                <a:cs typeface="Calibri"/>
              </a:rPr>
              <a:t>society </a:t>
            </a:r>
            <a:r>
              <a:rPr sz="2400" dirty="0">
                <a:latin typeface="Calibri"/>
                <a:cs typeface="Calibri"/>
              </a:rPr>
              <a:t>as a whole. As the </a:t>
            </a:r>
            <a:r>
              <a:rPr sz="2400" spc="-10" dirty="0">
                <a:latin typeface="Calibri"/>
                <a:cs typeface="Calibri"/>
              </a:rPr>
              <a:t>report noted, "boys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5" dirty="0">
                <a:latin typeface="Calibri"/>
                <a:cs typeface="Calibri"/>
              </a:rPr>
              <a:t>girls both  thrive </a:t>
            </a:r>
            <a:r>
              <a:rPr sz="2400" dirty="0">
                <a:latin typeface="Calibri"/>
                <a:cs typeface="Calibri"/>
              </a:rPr>
              <a:t>when the </a:t>
            </a:r>
            <a:r>
              <a:rPr sz="2400" spc="-5" dirty="0">
                <a:latin typeface="Calibri"/>
                <a:cs typeface="Calibri"/>
              </a:rPr>
              <a:t>elements of </a:t>
            </a:r>
            <a:r>
              <a:rPr sz="2400" spc="-10" dirty="0">
                <a:latin typeface="Calibri"/>
                <a:cs typeface="Calibri"/>
              </a:rPr>
              <a:t>good </a:t>
            </a:r>
            <a:r>
              <a:rPr sz="2400" spc="-5" dirty="0">
                <a:latin typeface="Calibri"/>
                <a:cs typeface="Calibri"/>
              </a:rPr>
              <a:t>education </a:t>
            </a:r>
            <a:r>
              <a:rPr sz="2400" spc="-15" dirty="0">
                <a:latin typeface="Calibri"/>
                <a:cs typeface="Calibri"/>
              </a:rPr>
              <a:t>are </a:t>
            </a:r>
            <a:r>
              <a:rPr sz="2400" spc="-10" dirty="0">
                <a:latin typeface="Calibri"/>
                <a:cs typeface="Calibri"/>
              </a:rPr>
              <a:t>there, </a:t>
            </a:r>
            <a:r>
              <a:rPr sz="2400" spc="-5" dirty="0">
                <a:latin typeface="Calibri"/>
                <a:cs typeface="Calibri"/>
              </a:rPr>
              <a:t>elements  </a:t>
            </a:r>
            <a:r>
              <a:rPr sz="2400" spc="-20" dirty="0">
                <a:latin typeface="Calibri"/>
                <a:cs typeface="Calibri"/>
              </a:rPr>
              <a:t>like </a:t>
            </a:r>
            <a:r>
              <a:rPr sz="2400" spc="-5" dirty="0">
                <a:latin typeface="Calibri"/>
                <a:cs typeface="Calibri"/>
              </a:rPr>
              <a:t>smaller classes, </a:t>
            </a:r>
            <a:r>
              <a:rPr sz="2400" spc="-15" dirty="0">
                <a:latin typeface="Calibri"/>
                <a:cs typeface="Calibri"/>
              </a:rPr>
              <a:t>focused </a:t>
            </a:r>
            <a:r>
              <a:rPr sz="2400" spc="-5" dirty="0">
                <a:latin typeface="Calibri"/>
                <a:cs typeface="Calibri"/>
              </a:rPr>
              <a:t>academic curriculum </a:t>
            </a:r>
            <a:r>
              <a:rPr sz="2400" dirty="0">
                <a:latin typeface="Calibri"/>
                <a:cs typeface="Calibri"/>
              </a:rPr>
              <a:t>and gender-  </a:t>
            </a:r>
            <a:r>
              <a:rPr sz="2400" spc="-15" dirty="0">
                <a:latin typeface="Calibri"/>
                <a:cs typeface="Calibri"/>
              </a:rPr>
              <a:t>fair </a:t>
            </a:r>
            <a:r>
              <a:rPr sz="2400" spc="-5" dirty="0">
                <a:latin typeface="Calibri"/>
                <a:cs typeface="Calibri"/>
              </a:rPr>
              <a:t>instruction".[2] These </a:t>
            </a:r>
            <a:r>
              <a:rPr sz="2400" spc="-10" dirty="0">
                <a:latin typeface="Calibri"/>
                <a:cs typeface="Calibri"/>
              </a:rPr>
              <a:t>can </a:t>
            </a:r>
            <a:r>
              <a:rPr sz="2400" dirty="0">
                <a:latin typeface="Calibri"/>
                <a:cs typeface="Calibri"/>
              </a:rPr>
              <a:t>all </a:t>
            </a:r>
            <a:r>
              <a:rPr sz="2400" spc="-5" dirty="0">
                <a:latin typeface="Calibri"/>
                <a:cs typeface="Calibri"/>
              </a:rPr>
              <a:t>be </a:t>
            </a:r>
            <a:r>
              <a:rPr sz="2400" spc="-10" dirty="0">
                <a:latin typeface="Calibri"/>
                <a:cs typeface="Calibri"/>
              </a:rPr>
              <a:t>present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co-educational  schools. Tidball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her </a:t>
            </a:r>
            <a:r>
              <a:rPr sz="2400" spc="-10" dirty="0">
                <a:latin typeface="Calibri"/>
                <a:cs typeface="Calibri"/>
              </a:rPr>
              <a:t>research </a:t>
            </a:r>
            <a:r>
              <a:rPr sz="2400" dirty="0">
                <a:latin typeface="Calibri"/>
                <a:cs typeface="Calibri"/>
              </a:rPr>
              <a:t>made the </a:t>
            </a:r>
            <a:r>
              <a:rPr sz="2400" spc="-20" dirty="0">
                <a:latin typeface="Calibri"/>
                <a:cs typeface="Calibri"/>
              </a:rPr>
              <a:t>mistake </a:t>
            </a:r>
            <a:r>
              <a:rPr sz="2400" spc="-5" dirty="0">
                <a:latin typeface="Calibri"/>
                <a:cs typeface="Calibri"/>
              </a:rPr>
              <a:t>of not  </a:t>
            </a:r>
            <a:r>
              <a:rPr sz="2400" spc="-15" dirty="0">
                <a:latin typeface="Calibri"/>
                <a:cs typeface="Calibri"/>
              </a:rPr>
              <a:t>controlling </a:t>
            </a:r>
            <a:r>
              <a:rPr sz="2400" spc="-20" dirty="0">
                <a:latin typeface="Calibri"/>
                <a:cs typeface="Calibri"/>
              </a:rPr>
              <a:t>for </a:t>
            </a:r>
            <a:r>
              <a:rPr sz="2400" spc="-5" dirty="0">
                <a:latin typeface="Calibri"/>
                <a:cs typeface="Calibri"/>
              </a:rPr>
              <a:t>other </a:t>
            </a:r>
            <a:r>
              <a:rPr sz="2400" spc="-10" dirty="0">
                <a:latin typeface="Calibri"/>
                <a:cs typeface="Calibri"/>
              </a:rPr>
              <a:t>characteristics, </a:t>
            </a:r>
            <a:r>
              <a:rPr sz="2400" spc="-5" dirty="0">
                <a:latin typeface="Calibri"/>
                <a:cs typeface="Calibri"/>
              </a:rPr>
              <a:t>namely socio-economic  </a:t>
            </a:r>
            <a:r>
              <a:rPr sz="2400" spc="-10" dirty="0">
                <a:latin typeface="Calibri"/>
                <a:cs typeface="Calibri"/>
              </a:rPr>
              <a:t>privileges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dirty="0">
                <a:latin typeface="Calibri"/>
                <a:cs typeface="Calibri"/>
              </a:rPr>
              <a:t>those </a:t>
            </a:r>
            <a:r>
              <a:rPr sz="2400" spc="-15" dirty="0">
                <a:latin typeface="Calibri"/>
                <a:cs typeface="Calibri"/>
              </a:rPr>
              <a:t>at </a:t>
            </a:r>
            <a:r>
              <a:rPr sz="2400" spc="-5" dirty="0">
                <a:latin typeface="Calibri"/>
                <a:cs typeface="Calibri"/>
              </a:rPr>
              <a:t>elite </a:t>
            </a:r>
            <a:r>
              <a:rPr sz="2400" spc="-30" dirty="0">
                <a:latin typeface="Calibri"/>
                <a:cs typeface="Calibri"/>
              </a:rPr>
              <a:t>women’s</a:t>
            </a:r>
            <a:r>
              <a:rPr sz="2400" spc="-1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colleges.[3]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5514847"/>
            <a:ext cx="7844790" cy="117475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355600" marR="133350" indent="-343535">
              <a:lnSpc>
                <a:spcPts val="1250"/>
              </a:lnSpc>
              <a:spcBef>
                <a:spcPts val="39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300" spc="-5" dirty="0">
                <a:latin typeface="Calibri"/>
                <a:cs typeface="Calibri"/>
              </a:rPr>
              <a:t>[1] </a:t>
            </a:r>
            <a:r>
              <a:rPr sz="1300" spc="-10" dirty="0">
                <a:latin typeface="Calibri"/>
                <a:cs typeface="Calibri"/>
              </a:rPr>
              <a:t>Morse, </a:t>
            </a:r>
            <a:r>
              <a:rPr sz="1300" spc="-5" dirty="0">
                <a:latin typeface="Calibri"/>
                <a:cs typeface="Calibri"/>
              </a:rPr>
              <a:t>Susan ed., </a:t>
            </a:r>
            <a:r>
              <a:rPr sz="1300" spc="-10" dirty="0">
                <a:latin typeface="Calibri"/>
                <a:cs typeface="Calibri"/>
              </a:rPr>
              <a:t>Separated by </a:t>
            </a:r>
            <a:r>
              <a:rPr sz="1300" spc="-15" dirty="0">
                <a:latin typeface="Calibri"/>
                <a:cs typeface="Calibri"/>
              </a:rPr>
              <a:t>Sex </a:t>
            </a:r>
            <a:r>
              <a:rPr sz="1300" spc="-5" dirty="0">
                <a:latin typeface="Calibri"/>
                <a:cs typeface="Calibri"/>
              </a:rPr>
              <a:t>a critical look </a:t>
            </a:r>
            <a:r>
              <a:rPr sz="1300" spc="-10" dirty="0">
                <a:latin typeface="Calibri"/>
                <a:cs typeface="Calibri"/>
              </a:rPr>
              <a:t>at </a:t>
            </a:r>
            <a:r>
              <a:rPr sz="1300" spc="-5" dirty="0">
                <a:latin typeface="Calibri"/>
                <a:cs typeface="Calibri"/>
              </a:rPr>
              <a:t>single-sex education </a:t>
            </a:r>
            <a:r>
              <a:rPr sz="1300" spc="-15" dirty="0">
                <a:latin typeface="Calibri"/>
                <a:cs typeface="Calibri"/>
              </a:rPr>
              <a:t>for </a:t>
            </a:r>
            <a:r>
              <a:rPr sz="1300" spc="-5" dirty="0">
                <a:latin typeface="Calibri"/>
                <a:cs typeface="Calibri"/>
              </a:rPr>
              <a:t>girls, American </a:t>
            </a:r>
            <a:r>
              <a:rPr sz="1300" spc="-10" dirty="0">
                <a:latin typeface="Calibri"/>
                <a:cs typeface="Calibri"/>
              </a:rPr>
              <a:t>Association of  University </a:t>
            </a:r>
            <a:r>
              <a:rPr sz="1300" spc="-20" dirty="0">
                <a:latin typeface="Calibri"/>
                <a:cs typeface="Calibri"/>
              </a:rPr>
              <a:t>Women </a:t>
            </a:r>
            <a:r>
              <a:rPr sz="1300" spc="-10" dirty="0">
                <a:latin typeface="Calibri"/>
                <a:cs typeface="Calibri"/>
              </a:rPr>
              <a:t>Educational </a:t>
            </a:r>
            <a:r>
              <a:rPr sz="1300" spc="-5" dirty="0">
                <a:latin typeface="Calibri"/>
                <a:cs typeface="Calibri"/>
              </a:rPr>
              <a:t>Foundation, </a:t>
            </a:r>
            <a:r>
              <a:rPr sz="1300" spc="-10" dirty="0">
                <a:latin typeface="Calibri"/>
                <a:cs typeface="Calibri"/>
              </a:rPr>
              <a:t>March</a:t>
            </a:r>
            <a:r>
              <a:rPr sz="1300" spc="1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1998.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125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300" spc="-5" dirty="0">
                <a:latin typeface="Calibri"/>
                <a:cs typeface="Calibri"/>
              </a:rPr>
              <a:t>[2]</a:t>
            </a:r>
            <a:r>
              <a:rPr sz="1300" spc="2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Lewin,</a:t>
            </a:r>
            <a:r>
              <a:rPr sz="1300" spc="40" dirty="0">
                <a:latin typeface="Calibri"/>
                <a:cs typeface="Calibri"/>
              </a:rPr>
              <a:t> </a:t>
            </a:r>
            <a:r>
              <a:rPr sz="1300" spc="-40" dirty="0">
                <a:latin typeface="Calibri"/>
                <a:cs typeface="Calibri"/>
              </a:rPr>
              <a:t>Tamar,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20" dirty="0">
                <a:latin typeface="Calibri"/>
                <a:cs typeface="Calibri"/>
              </a:rPr>
              <a:t>‘All-Girl</a:t>
            </a:r>
            <a:r>
              <a:rPr sz="1300" spc="3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Schools</a:t>
            </a:r>
            <a:r>
              <a:rPr sz="1300" spc="35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Questioned</a:t>
            </a:r>
            <a:r>
              <a:rPr sz="1300" spc="40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As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a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30" dirty="0">
                <a:latin typeface="Calibri"/>
                <a:cs typeface="Calibri"/>
              </a:rPr>
              <a:t>Way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to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spc="-20" dirty="0">
                <a:latin typeface="Calibri"/>
                <a:cs typeface="Calibri"/>
              </a:rPr>
              <a:t>Attain</a:t>
            </a:r>
            <a:r>
              <a:rPr sz="1300" spc="50" dirty="0">
                <a:latin typeface="Calibri"/>
                <a:cs typeface="Calibri"/>
              </a:rPr>
              <a:t> </a:t>
            </a:r>
            <a:r>
              <a:rPr sz="1300" spc="-15" dirty="0">
                <a:latin typeface="Calibri"/>
                <a:cs typeface="Calibri"/>
              </a:rPr>
              <a:t>Equality’,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The</a:t>
            </a:r>
            <a:r>
              <a:rPr sz="1300" spc="2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New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30" dirty="0">
                <a:latin typeface="Calibri"/>
                <a:cs typeface="Calibri"/>
              </a:rPr>
              <a:t>York</a:t>
            </a:r>
            <a:r>
              <a:rPr sz="1300" spc="1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Times,</a:t>
            </a:r>
            <a:r>
              <a:rPr sz="1300" spc="3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12</a:t>
            </a:r>
            <a:r>
              <a:rPr sz="1300" spc="15" dirty="0">
                <a:latin typeface="Calibri"/>
                <a:cs typeface="Calibri"/>
              </a:rPr>
              <a:t> </a:t>
            </a:r>
            <a:r>
              <a:rPr sz="1300" spc="-10" dirty="0">
                <a:latin typeface="Calibri"/>
                <a:cs typeface="Calibri"/>
              </a:rPr>
              <a:t>March</a:t>
            </a:r>
            <a:r>
              <a:rPr sz="1300" spc="3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1998.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125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1300" spc="-5" dirty="0">
                <a:latin typeface="Calibri"/>
                <a:cs typeface="Calibri"/>
              </a:rPr>
              <a:t>[3] </a:t>
            </a:r>
            <a:r>
              <a:rPr sz="1300" spc="-25" dirty="0">
                <a:latin typeface="Calibri"/>
                <a:cs typeface="Calibri"/>
              </a:rPr>
              <a:t>Kaimer, </a:t>
            </a:r>
            <a:r>
              <a:rPr sz="1300" spc="-70" dirty="0">
                <a:latin typeface="Calibri"/>
                <a:cs typeface="Calibri"/>
              </a:rPr>
              <a:t>W. </a:t>
            </a:r>
            <a:r>
              <a:rPr sz="1300" spc="10" dirty="0">
                <a:latin typeface="Calibri"/>
                <a:cs typeface="Calibri"/>
              </a:rPr>
              <a:t>‘The </a:t>
            </a:r>
            <a:r>
              <a:rPr sz="1300" spc="-20" dirty="0">
                <a:latin typeface="Calibri"/>
                <a:cs typeface="Calibri"/>
              </a:rPr>
              <a:t>Trouble </a:t>
            </a:r>
            <a:r>
              <a:rPr sz="1300" spc="-5" dirty="0">
                <a:latin typeface="Calibri"/>
                <a:cs typeface="Calibri"/>
              </a:rPr>
              <a:t>with Single-sex </a:t>
            </a:r>
            <a:r>
              <a:rPr sz="1300" spc="-20" dirty="0">
                <a:latin typeface="Calibri"/>
                <a:cs typeface="Calibri"/>
              </a:rPr>
              <a:t>Schools’. </a:t>
            </a:r>
            <a:r>
              <a:rPr sz="1300" spc="-5" dirty="0">
                <a:latin typeface="Calibri"/>
                <a:cs typeface="Calibri"/>
              </a:rPr>
              <a:t>The </a:t>
            </a:r>
            <a:r>
              <a:rPr sz="1300" spc="-10" dirty="0">
                <a:latin typeface="Calibri"/>
                <a:cs typeface="Calibri"/>
              </a:rPr>
              <a:t>Atlantic, </a:t>
            </a:r>
            <a:r>
              <a:rPr sz="1300" spc="-5" dirty="0">
                <a:latin typeface="Calibri"/>
                <a:cs typeface="Calibri"/>
              </a:rPr>
              <a:t>April</a:t>
            </a:r>
            <a:r>
              <a:rPr sz="1300" spc="114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1998.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AAC4D9-D850-DACE-FFD2-63A81989C037}"/>
              </a:ext>
            </a:extLst>
          </p:cNvPr>
          <p:cNvSpPr/>
          <p:nvPr/>
        </p:nvSpPr>
        <p:spPr>
          <a:xfrm>
            <a:off x="457200" y="1432941"/>
            <a:ext cx="8068945" cy="6244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E6197B-A697-B60C-1C7A-212D1F5EECBB}"/>
              </a:ext>
            </a:extLst>
          </p:cNvPr>
          <p:cNvSpPr/>
          <p:nvPr/>
        </p:nvSpPr>
        <p:spPr>
          <a:xfrm>
            <a:off x="457200" y="2133599"/>
            <a:ext cx="8068945" cy="32914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9FAF857-2D27-0833-F6F3-89BE197F5B15}"/>
              </a:ext>
            </a:extLst>
          </p:cNvPr>
          <p:cNvSpPr/>
          <p:nvPr/>
        </p:nvSpPr>
        <p:spPr>
          <a:xfrm>
            <a:off x="4661702" y="2590799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17B6DD-043A-3B5C-917B-358FE770EF6C}"/>
              </a:ext>
            </a:extLst>
          </p:cNvPr>
          <p:cNvSpPr/>
          <p:nvPr/>
        </p:nvSpPr>
        <p:spPr>
          <a:xfrm>
            <a:off x="2514600" y="40386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9D297B8-35CC-AB02-8339-7F4B242C1EB5}"/>
              </a:ext>
            </a:extLst>
          </p:cNvPr>
          <p:cNvSpPr/>
          <p:nvPr/>
        </p:nvSpPr>
        <p:spPr>
          <a:xfrm>
            <a:off x="5943600" y="4943251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32229" y="447801"/>
            <a:ext cx="39274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latin typeface="Calibri"/>
                <a:cs typeface="Calibri"/>
              </a:rPr>
              <a:t>Debate</a:t>
            </a:r>
            <a:r>
              <a:rPr sz="4400" spc="-85" dirty="0">
                <a:latin typeface="Calibri"/>
                <a:cs typeface="Calibri"/>
              </a:rPr>
              <a:t> </a:t>
            </a:r>
            <a:r>
              <a:rPr sz="4400" spc="-5" dirty="0">
                <a:latin typeface="Calibri"/>
                <a:cs typeface="Calibri"/>
              </a:rPr>
              <a:t>dynamics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8785"/>
            <a:ext cx="7924165" cy="4324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246379" indent="-34353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5" dirty="0">
                <a:latin typeface="Calibri"/>
                <a:cs typeface="Calibri"/>
              </a:rPr>
              <a:t>Time </a:t>
            </a:r>
            <a:r>
              <a:rPr sz="3000" spc="-25" dirty="0">
                <a:latin typeface="Calibri"/>
                <a:cs typeface="Calibri"/>
              </a:rPr>
              <a:t>for </a:t>
            </a:r>
            <a:r>
              <a:rPr sz="3000" spc="-10" dirty="0">
                <a:latin typeface="Calibri"/>
                <a:cs typeface="Calibri"/>
              </a:rPr>
              <a:t>presenting </a:t>
            </a:r>
            <a:r>
              <a:rPr sz="3000" dirty="0">
                <a:latin typeface="Calibri"/>
                <a:cs typeface="Calibri"/>
              </a:rPr>
              <a:t>and </a:t>
            </a:r>
            <a:r>
              <a:rPr sz="3000" spc="-15" dirty="0">
                <a:latin typeface="Calibri"/>
                <a:cs typeface="Calibri"/>
              </a:rPr>
              <a:t>rebutting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5" dirty="0">
                <a:latin typeface="Calibri"/>
                <a:cs typeface="Calibri"/>
              </a:rPr>
              <a:t>point </a:t>
            </a:r>
            <a:r>
              <a:rPr sz="3000" spc="-10" dirty="0">
                <a:latin typeface="Calibri"/>
                <a:cs typeface="Calibri"/>
              </a:rPr>
              <a:t>is </a:t>
            </a:r>
            <a:r>
              <a:rPr sz="3000" spc="-5" dirty="0">
                <a:latin typeface="Calibri"/>
                <a:cs typeface="Calibri"/>
              </a:rPr>
              <a:t>not  </a:t>
            </a:r>
            <a:r>
              <a:rPr sz="3000" spc="-10" dirty="0">
                <a:latin typeface="Calibri"/>
                <a:cs typeface="Calibri"/>
              </a:rPr>
              <a:t>unlimited</a:t>
            </a:r>
            <a:endParaRPr sz="300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2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20" dirty="0">
                <a:latin typeface="Calibri"/>
                <a:cs typeface="Calibri"/>
              </a:rPr>
              <a:t>Any </a:t>
            </a:r>
            <a:r>
              <a:rPr sz="3000" spc="-10" dirty="0">
                <a:latin typeface="Calibri"/>
                <a:cs typeface="Calibri"/>
              </a:rPr>
              <a:t>argument that </a:t>
            </a:r>
            <a:r>
              <a:rPr sz="3000" spc="-15" dirty="0">
                <a:latin typeface="Calibri"/>
                <a:cs typeface="Calibri"/>
              </a:rPr>
              <a:t>you </a:t>
            </a:r>
            <a:r>
              <a:rPr sz="3000" spc="-5" dirty="0">
                <a:latin typeface="Calibri"/>
                <a:cs typeface="Calibri"/>
              </a:rPr>
              <a:t>do </a:t>
            </a:r>
            <a:r>
              <a:rPr sz="3000" spc="-10" dirty="0">
                <a:latin typeface="Calibri"/>
                <a:cs typeface="Calibri"/>
              </a:rPr>
              <a:t>not address </a:t>
            </a:r>
            <a:r>
              <a:rPr sz="3000" dirty="0">
                <a:latin typeface="Calibri"/>
                <a:cs typeface="Calibri"/>
              </a:rPr>
              <a:t>in a  </a:t>
            </a:r>
            <a:r>
              <a:rPr sz="3000" spc="-20" dirty="0">
                <a:latin typeface="Calibri"/>
                <a:cs typeface="Calibri"/>
              </a:rPr>
              <a:t>rebuttal </a:t>
            </a:r>
            <a:r>
              <a:rPr sz="3000" spc="-5" dirty="0">
                <a:latin typeface="Calibri"/>
                <a:cs typeface="Calibri"/>
              </a:rPr>
              <a:t>will be </a:t>
            </a:r>
            <a:r>
              <a:rPr sz="3000" spc="-10" dirty="0">
                <a:latin typeface="Calibri"/>
                <a:cs typeface="Calibri"/>
              </a:rPr>
              <a:t>left in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5" dirty="0">
                <a:latin typeface="Calibri"/>
                <a:cs typeface="Calibri"/>
              </a:rPr>
              <a:t>memory of </a:t>
            </a:r>
            <a:r>
              <a:rPr sz="3000" spc="-15" dirty="0">
                <a:latin typeface="Calibri"/>
                <a:cs typeface="Calibri"/>
              </a:rPr>
              <a:t>others </a:t>
            </a:r>
            <a:r>
              <a:rPr sz="3000" dirty="0">
                <a:latin typeface="Calibri"/>
                <a:cs typeface="Calibri"/>
              </a:rPr>
              <a:t>as  </a:t>
            </a:r>
            <a:r>
              <a:rPr sz="3000" spc="-15" dirty="0">
                <a:latin typeface="Calibri"/>
                <a:cs typeface="Calibri"/>
              </a:rPr>
              <a:t>your </a:t>
            </a:r>
            <a:r>
              <a:rPr sz="3000" spc="-10" dirty="0">
                <a:latin typeface="Calibri"/>
                <a:cs typeface="Calibri"/>
              </a:rPr>
              <a:t>opponents </a:t>
            </a:r>
            <a:r>
              <a:rPr sz="3000" spc="-25" dirty="0">
                <a:latin typeface="Calibri"/>
                <a:cs typeface="Calibri"/>
              </a:rPr>
              <a:t>stated </a:t>
            </a:r>
            <a:r>
              <a:rPr sz="3000" dirty="0">
                <a:latin typeface="Calibri"/>
                <a:cs typeface="Calibri"/>
              </a:rPr>
              <a:t>it. </a:t>
            </a:r>
            <a:r>
              <a:rPr sz="3000" spc="-5" dirty="0">
                <a:latin typeface="Calibri"/>
                <a:cs typeface="Calibri"/>
              </a:rPr>
              <a:t>(in academic </a:t>
            </a:r>
            <a:r>
              <a:rPr sz="3000" spc="-15" dirty="0">
                <a:latin typeface="Calibri"/>
                <a:cs typeface="Calibri"/>
              </a:rPr>
              <a:t>debates </a:t>
            </a:r>
            <a:r>
              <a:rPr sz="3000" dirty="0">
                <a:latin typeface="Calibri"/>
                <a:cs typeface="Calibri"/>
              </a:rPr>
              <a:t>it  is </a:t>
            </a:r>
            <a:r>
              <a:rPr sz="3000" spc="-15" dirty="0">
                <a:latin typeface="Calibri"/>
                <a:cs typeface="Calibri"/>
              </a:rPr>
              <a:t>prohibited to </a:t>
            </a:r>
            <a:r>
              <a:rPr sz="3000" spc="-20" dirty="0">
                <a:latin typeface="Calibri"/>
                <a:cs typeface="Calibri"/>
              </a:rPr>
              <a:t>leave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5" dirty="0">
                <a:latin typeface="Calibri"/>
                <a:cs typeface="Calibri"/>
              </a:rPr>
              <a:t>point </a:t>
            </a:r>
            <a:r>
              <a:rPr sz="3000" dirty="0">
                <a:latin typeface="Calibri"/>
                <a:cs typeface="Calibri"/>
              </a:rPr>
              <a:t>without</a:t>
            </a:r>
            <a:r>
              <a:rPr sz="3000" spc="1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answer!)</a:t>
            </a:r>
            <a:endParaRPr sz="3000">
              <a:latin typeface="Calibri"/>
              <a:cs typeface="Calibri"/>
            </a:endParaRPr>
          </a:p>
          <a:p>
            <a:pPr marL="355600" marR="125095" indent="-343535" algn="just">
              <a:lnSpc>
                <a:spcPct val="100000"/>
              </a:lnSpc>
              <a:spcBef>
                <a:spcPts val="720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20" dirty="0">
                <a:latin typeface="Calibri"/>
                <a:cs typeface="Calibri"/>
              </a:rPr>
              <a:t>Likewise, </a:t>
            </a:r>
            <a:r>
              <a:rPr sz="3000" spc="-25" dirty="0">
                <a:latin typeface="Calibri"/>
                <a:cs typeface="Calibri"/>
              </a:rPr>
              <a:t>any </a:t>
            </a:r>
            <a:r>
              <a:rPr sz="3000" spc="-20" dirty="0">
                <a:latin typeface="Calibri"/>
                <a:cs typeface="Calibri"/>
              </a:rPr>
              <a:t>rebuttal from </a:t>
            </a:r>
            <a:r>
              <a:rPr sz="3000" spc="-15" dirty="0">
                <a:latin typeface="Calibri"/>
                <a:cs typeface="Calibri"/>
              </a:rPr>
              <a:t>your </a:t>
            </a:r>
            <a:r>
              <a:rPr sz="3000" spc="-10" dirty="0">
                <a:latin typeface="Calibri"/>
                <a:cs typeface="Calibri"/>
              </a:rPr>
              <a:t>opponents that  </a:t>
            </a:r>
            <a:r>
              <a:rPr sz="3000" spc="-15" dirty="0">
                <a:latin typeface="Calibri"/>
                <a:cs typeface="Calibri"/>
              </a:rPr>
              <a:t>you </a:t>
            </a:r>
            <a:r>
              <a:rPr sz="3000" spc="-5" dirty="0">
                <a:latin typeface="Calibri"/>
                <a:cs typeface="Calibri"/>
              </a:rPr>
              <a:t>do not </a:t>
            </a:r>
            <a:r>
              <a:rPr sz="3000" spc="-10" dirty="0">
                <a:latin typeface="Calibri"/>
                <a:cs typeface="Calibri"/>
              </a:rPr>
              <a:t>address </a:t>
            </a:r>
            <a:r>
              <a:rPr sz="3000" spc="-5" dirty="0">
                <a:latin typeface="Calibri"/>
                <a:cs typeface="Calibri"/>
              </a:rPr>
              <a:t>will </a:t>
            </a:r>
            <a:r>
              <a:rPr sz="3000" dirty="0">
                <a:latin typeface="Calibri"/>
                <a:cs typeface="Calibri"/>
              </a:rPr>
              <a:t>also </a:t>
            </a:r>
            <a:r>
              <a:rPr sz="3000" spc="-5" dirty="0">
                <a:latin typeface="Calibri"/>
                <a:cs typeface="Calibri"/>
              </a:rPr>
              <a:t>be </a:t>
            </a:r>
            <a:r>
              <a:rPr sz="3000" spc="-15" dirty="0">
                <a:latin typeface="Calibri"/>
                <a:cs typeface="Calibri"/>
              </a:rPr>
              <a:t>left </a:t>
            </a:r>
            <a:r>
              <a:rPr sz="3000" spc="-10" dirty="0">
                <a:latin typeface="Calibri"/>
                <a:cs typeface="Calibri"/>
              </a:rPr>
              <a:t>in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5" dirty="0">
                <a:latin typeface="Calibri"/>
                <a:cs typeface="Calibri"/>
              </a:rPr>
              <a:t>minds  of </a:t>
            </a:r>
            <a:r>
              <a:rPr sz="3000" spc="-15" dirty="0">
                <a:latin typeface="Calibri"/>
                <a:cs typeface="Calibri"/>
              </a:rPr>
              <a:t>your </a:t>
            </a:r>
            <a:r>
              <a:rPr sz="3000" spc="-5" dirty="0">
                <a:latin typeface="Calibri"/>
                <a:cs typeface="Calibri"/>
              </a:rPr>
              <a:t>audience </a:t>
            </a:r>
            <a:r>
              <a:rPr sz="3000" dirty="0">
                <a:latin typeface="Calibri"/>
                <a:cs typeface="Calibri"/>
              </a:rPr>
              <a:t>/ </a:t>
            </a:r>
            <a:r>
              <a:rPr sz="3000" spc="-10" dirty="0">
                <a:latin typeface="Calibri"/>
                <a:cs typeface="Calibri"/>
              </a:rPr>
              <a:t>judges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35481" y="447801"/>
            <a:ext cx="532447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latin typeface="Calibri"/>
                <a:cs typeface="Calibri"/>
              </a:rPr>
              <a:t>Importance of</a:t>
            </a:r>
            <a:r>
              <a:rPr sz="4400" spc="-45" dirty="0">
                <a:latin typeface="Calibri"/>
                <a:cs typeface="Calibri"/>
              </a:rPr>
              <a:t> </a:t>
            </a:r>
            <a:r>
              <a:rPr sz="4400" spc="-15" dirty="0">
                <a:latin typeface="Calibri"/>
                <a:cs typeface="Calibri"/>
              </a:rPr>
              <a:t>research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7261"/>
            <a:ext cx="7582534" cy="34651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99695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Arguments </a:t>
            </a:r>
            <a:r>
              <a:rPr sz="3200" spc="-5" dirty="0">
                <a:latin typeface="Calibri"/>
                <a:cs typeface="Calibri"/>
              </a:rPr>
              <a:t>will </a:t>
            </a:r>
            <a:r>
              <a:rPr sz="3200" dirty="0">
                <a:latin typeface="Calibri"/>
                <a:cs typeface="Calibri"/>
              </a:rPr>
              <a:t>be </a:t>
            </a:r>
            <a:r>
              <a:rPr sz="3200" spc="-5" dirty="0">
                <a:latin typeface="Calibri"/>
                <a:cs typeface="Calibri"/>
              </a:rPr>
              <a:t>based </a:t>
            </a:r>
            <a:r>
              <a:rPr sz="3200" dirty="0">
                <a:latin typeface="Calibri"/>
                <a:cs typeface="Calibri"/>
              </a:rPr>
              <a:t>on </a:t>
            </a:r>
            <a:r>
              <a:rPr sz="3200" spc="-5" dirty="0">
                <a:latin typeface="Calibri"/>
                <a:cs typeface="Calibri"/>
              </a:rPr>
              <a:t>evidence, </a:t>
            </a:r>
            <a:r>
              <a:rPr sz="3200" spc="-15" dirty="0">
                <a:latin typeface="Calibri"/>
                <a:cs typeface="Calibri"/>
              </a:rPr>
              <a:t>facts 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15" dirty="0">
                <a:latin typeface="Calibri"/>
                <a:cs typeface="Calibri"/>
              </a:rPr>
              <a:t>statistics. </a:t>
            </a:r>
            <a:r>
              <a:rPr sz="3200" dirty="0">
                <a:latin typeface="Calibri"/>
                <a:cs typeface="Calibri"/>
              </a:rPr>
              <a:t>No </a:t>
            </a:r>
            <a:r>
              <a:rPr sz="3200" spc="-5" dirty="0">
                <a:latin typeface="Calibri"/>
                <a:cs typeface="Calibri"/>
              </a:rPr>
              <a:t>claim without</a:t>
            </a:r>
            <a:r>
              <a:rPr sz="3200" spc="55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support:</a:t>
            </a:r>
            <a:endParaRPr sz="3200">
              <a:latin typeface="Calibri"/>
              <a:cs typeface="Calibri"/>
            </a:endParaRPr>
          </a:p>
          <a:p>
            <a:pPr marL="756285" marR="703580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0" dirty="0">
                <a:latin typeface="Calibri"/>
                <a:cs typeface="Calibri"/>
              </a:rPr>
              <a:t>Gather at least </a:t>
            </a:r>
            <a:r>
              <a:rPr sz="2800" spc="-15" dirty="0">
                <a:latin typeface="Calibri"/>
                <a:cs typeface="Calibri"/>
              </a:rPr>
              <a:t>three </a:t>
            </a:r>
            <a:r>
              <a:rPr sz="2800" spc="-5" dirty="0">
                <a:latin typeface="Calibri"/>
                <a:cs typeface="Calibri"/>
              </a:rPr>
              <a:t>pieces of evidence </a:t>
            </a:r>
            <a:r>
              <a:rPr sz="2800" spc="-20" dirty="0">
                <a:latin typeface="Calibri"/>
                <a:cs typeface="Calibri"/>
              </a:rPr>
              <a:t>to  </a:t>
            </a:r>
            <a:r>
              <a:rPr sz="2800" spc="-10" dirty="0">
                <a:latin typeface="Calibri"/>
                <a:cs typeface="Calibri"/>
              </a:rPr>
              <a:t>support </a:t>
            </a:r>
            <a:r>
              <a:rPr sz="2800" spc="-15" dirty="0">
                <a:latin typeface="Calibri"/>
                <a:cs typeface="Calibri"/>
              </a:rPr>
              <a:t>your</a:t>
            </a:r>
            <a:r>
              <a:rPr sz="2800" spc="6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claim.</a:t>
            </a:r>
            <a:endParaRPr sz="28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25" dirty="0">
                <a:latin typeface="Calibri"/>
                <a:cs typeface="Calibri"/>
              </a:rPr>
              <a:t>Have </a:t>
            </a:r>
            <a:r>
              <a:rPr sz="2800" spc="-15" dirty="0">
                <a:latin typeface="Calibri"/>
                <a:cs typeface="Calibri"/>
              </a:rPr>
              <a:t>information </a:t>
            </a:r>
            <a:r>
              <a:rPr sz="2800" spc="-5" dirty="0">
                <a:latin typeface="Calibri"/>
                <a:cs typeface="Calibri"/>
              </a:rPr>
              <a:t>on each </a:t>
            </a:r>
            <a:r>
              <a:rPr sz="2800" spc="-20" dirty="0">
                <a:latin typeface="Calibri"/>
                <a:cs typeface="Calibri"/>
              </a:rPr>
              <a:t>“sub </a:t>
            </a:r>
            <a:r>
              <a:rPr sz="2800" spc="-10" dirty="0">
                <a:latin typeface="Calibri"/>
                <a:cs typeface="Calibri"/>
              </a:rPr>
              <a:t>topic”</a:t>
            </a:r>
            <a:r>
              <a:rPr sz="2800" spc="8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prepared</a:t>
            </a:r>
            <a:endParaRPr sz="2800">
              <a:latin typeface="Calibri"/>
              <a:cs typeface="Calibri"/>
            </a:endParaRPr>
          </a:p>
          <a:p>
            <a:pPr marL="756285">
              <a:lnSpc>
                <a:spcPct val="100000"/>
              </a:lnSpc>
            </a:pPr>
            <a:r>
              <a:rPr sz="2800" spc="-5" dirty="0">
                <a:latin typeface="Calibri"/>
                <a:cs typeface="Calibri"/>
              </a:rPr>
              <a:t>ahead of</a:t>
            </a:r>
            <a:r>
              <a:rPr sz="280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time.</a:t>
            </a:r>
            <a:endParaRPr sz="28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80" dirty="0">
                <a:latin typeface="Calibri"/>
                <a:cs typeface="Calibri"/>
              </a:rPr>
              <a:t>You </a:t>
            </a:r>
            <a:r>
              <a:rPr sz="3200" spc="-5" dirty="0">
                <a:latin typeface="Calibri"/>
                <a:cs typeface="Calibri"/>
              </a:rPr>
              <a:t>can use multiple</a:t>
            </a:r>
            <a:r>
              <a:rPr sz="3200" spc="9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sources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85797" y="447801"/>
            <a:ext cx="322135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latin typeface="Calibri"/>
                <a:cs typeface="Calibri"/>
              </a:rPr>
              <a:t>Brainstorming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7261"/>
            <a:ext cx="7872730" cy="3246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78105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20" dirty="0">
                <a:latin typeface="Calibri"/>
                <a:cs typeface="Calibri"/>
              </a:rPr>
              <a:t>Brainstorm </a:t>
            </a:r>
            <a:r>
              <a:rPr sz="3200" spc="-5" dirty="0">
                <a:latin typeface="Calibri"/>
                <a:cs typeface="Calibri"/>
              </a:rPr>
              <a:t>ALL possible </a:t>
            </a:r>
            <a:r>
              <a:rPr sz="3200" spc="-10" dirty="0">
                <a:latin typeface="Calibri"/>
                <a:cs typeface="Calibri"/>
              </a:rPr>
              <a:t>arguments </a:t>
            </a:r>
            <a:r>
              <a:rPr sz="3200" spc="-30" dirty="0">
                <a:latin typeface="Calibri"/>
                <a:cs typeface="Calibri"/>
              </a:rPr>
              <a:t>for </a:t>
            </a:r>
            <a:r>
              <a:rPr sz="3200" dirty="0">
                <a:latin typeface="Calibri"/>
                <a:cs typeface="Calibri"/>
              </a:rPr>
              <a:t>&amp;  </a:t>
            </a:r>
            <a:r>
              <a:rPr sz="3200" spc="-15" dirty="0">
                <a:latin typeface="Calibri"/>
                <a:cs typeface="Calibri"/>
              </a:rPr>
              <a:t>against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30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topic</a:t>
            </a:r>
            <a:endParaRPr sz="320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Come up </a:t>
            </a:r>
            <a:r>
              <a:rPr sz="3200" dirty="0">
                <a:latin typeface="Calibri"/>
                <a:cs typeface="Calibri"/>
              </a:rPr>
              <a:t>with as </a:t>
            </a:r>
            <a:r>
              <a:rPr sz="3200" spc="-15" dirty="0">
                <a:latin typeface="Calibri"/>
                <a:cs typeface="Calibri"/>
              </a:rPr>
              <a:t>many </a:t>
            </a:r>
            <a:r>
              <a:rPr sz="3200" spc="-10" dirty="0">
                <a:latin typeface="Calibri"/>
                <a:cs typeface="Calibri"/>
              </a:rPr>
              <a:t>arguments </a:t>
            </a:r>
            <a:r>
              <a:rPr sz="3200" dirty="0">
                <a:latin typeface="Calibri"/>
                <a:cs typeface="Calibri"/>
              </a:rPr>
              <a:t>as </a:t>
            </a:r>
            <a:r>
              <a:rPr sz="3200" spc="-5" dirty="0">
                <a:latin typeface="Calibri"/>
                <a:cs typeface="Calibri"/>
              </a:rPr>
              <a:t>possible  </a:t>
            </a:r>
            <a:r>
              <a:rPr sz="3200" spc="-20" dirty="0">
                <a:latin typeface="Calibri"/>
                <a:cs typeface="Calibri"/>
              </a:rPr>
              <a:t>to </a:t>
            </a:r>
            <a:r>
              <a:rPr sz="3200" spc="-5" dirty="0">
                <a:latin typeface="Calibri"/>
                <a:cs typeface="Calibri"/>
              </a:rPr>
              <a:t>support </a:t>
            </a:r>
            <a:r>
              <a:rPr sz="3200" spc="-10" dirty="0">
                <a:latin typeface="Calibri"/>
                <a:cs typeface="Calibri"/>
              </a:rPr>
              <a:t>your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claim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Think </a:t>
            </a:r>
            <a:r>
              <a:rPr sz="3200" dirty="0">
                <a:latin typeface="Calibri"/>
                <a:cs typeface="Calibri"/>
              </a:rPr>
              <a:t>about </a:t>
            </a:r>
            <a:r>
              <a:rPr sz="3200" spc="-5" dirty="0">
                <a:latin typeface="Calibri"/>
                <a:cs typeface="Calibri"/>
              </a:rPr>
              <a:t>possible </a:t>
            </a:r>
            <a:r>
              <a:rPr sz="3200" spc="-20" dirty="0">
                <a:latin typeface="Calibri"/>
                <a:cs typeface="Calibri"/>
              </a:rPr>
              <a:t>rebuttal</a:t>
            </a:r>
            <a:r>
              <a:rPr sz="3200" spc="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arguments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Use </a:t>
            </a:r>
            <a:r>
              <a:rPr sz="3200" dirty="0">
                <a:latin typeface="Calibri"/>
                <a:cs typeface="Calibri"/>
              </a:rPr>
              <a:t>a </a:t>
            </a:r>
            <a:r>
              <a:rPr sz="3200" spc="-10" dirty="0">
                <a:latin typeface="Calibri"/>
                <a:cs typeface="Calibri"/>
              </a:rPr>
              <a:t>concept</a:t>
            </a:r>
            <a:r>
              <a:rPr sz="320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map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433704" y="5778538"/>
            <a:ext cx="391795" cy="476884"/>
          </a:xfrm>
          <a:custGeom>
            <a:avLst/>
            <a:gdLst/>
            <a:ahLst/>
            <a:cxnLst/>
            <a:rect l="l" t="t" r="r" b="b"/>
            <a:pathLst>
              <a:path w="391795" h="476885">
                <a:moveTo>
                  <a:pt x="65011" y="0"/>
                </a:moveTo>
                <a:lnTo>
                  <a:pt x="24085" y="5656"/>
                </a:lnTo>
                <a:lnTo>
                  <a:pt x="9986" y="12702"/>
                </a:lnTo>
                <a:lnTo>
                  <a:pt x="1370" y="22566"/>
                </a:lnTo>
                <a:lnTo>
                  <a:pt x="0" y="194606"/>
                </a:lnTo>
                <a:lnTo>
                  <a:pt x="17036" y="197425"/>
                </a:lnTo>
                <a:lnTo>
                  <a:pt x="36813" y="201652"/>
                </a:lnTo>
                <a:lnTo>
                  <a:pt x="56591" y="207289"/>
                </a:lnTo>
                <a:lnTo>
                  <a:pt x="79110" y="211517"/>
                </a:lnTo>
                <a:lnTo>
                  <a:pt x="127086" y="222790"/>
                </a:lnTo>
                <a:lnTo>
                  <a:pt x="151172" y="229856"/>
                </a:lnTo>
                <a:lnTo>
                  <a:pt x="175062" y="235493"/>
                </a:lnTo>
                <a:lnTo>
                  <a:pt x="199147" y="242539"/>
                </a:lnTo>
                <a:lnTo>
                  <a:pt x="244382" y="253812"/>
                </a:lnTo>
                <a:lnTo>
                  <a:pt x="283937" y="265106"/>
                </a:lnTo>
                <a:lnTo>
                  <a:pt x="299407" y="269333"/>
                </a:lnTo>
                <a:lnTo>
                  <a:pt x="313506" y="273561"/>
                </a:lnTo>
                <a:lnTo>
                  <a:pt x="324863" y="277788"/>
                </a:lnTo>
                <a:lnTo>
                  <a:pt x="324863" y="473785"/>
                </a:lnTo>
                <a:lnTo>
                  <a:pt x="391246" y="476623"/>
                </a:lnTo>
                <a:lnTo>
                  <a:pt x="391246" y="45133"/>
                </a:lnTo>
                <a:lnTo>
                  <a:pt x="324863" y="45133"/>
                </a:lnTo>
                <a:lnTo>
                  <a:pt x="321926" y="43724"/>
                </a:lnTo>
                <a:lnTo>
                  <a:pt x="312135" y="42315"/>
                </a:lnTo>
                <a:lnTo>
                  <a:pt x="298036" y="38087"/>
                </a:lnTo>
                <a:lnTo>
                  <a:pt x="278258" y="32431"/>
                </a:lnTo>
                <a:lnTo>
                  <a:pt x="257110" y="28203"/>
                </a:lnTo>
                <a:lnTo>
                  <a:pt x="231653" y="22566"/>
                </a:lnTo>
                <a:lnTo>
                  <a:pt x="175062" y="11293"/>
                </a:lnTo>
                <a:lnTo>
                  <a:pt x="118666" y="2837"/>
                </a:lnTo>
                <a:lnTo>
                  <a:pt x="65011" y="0"/>
                </a:lnTo>
                <a:close/>
              </a:path>
              <a:path w="391795" h="476885">
                <a:moveTo>
                  <a:pt x="360111" y="23976"/>
                </a:moveTo>
                <a:lnTo>
                  <a:pt x="340333" y="26794"/>
                </a:lnTo>
                <a:lnTo>
                  <a:pt x="328975" y="33840"/>
                </a:lnTo>
                <a:lnTo>
                  <a:pt x="324863" y="42315"/>
                </a:lnTo>
                <a:lnTo>
                  <a:pt x="324863" y="45133"/>
                </a:lnTo>
                <a:lnTo>
                  <a:pt x="391246" y="45133"/>
                </a:lnTo>
                <a:lnTo>
                  <a:pt x="391246" y="36678"/>
                </a:lnTo>
                <a:lnTo>
                  <a:pt x="389679" y="35269"/>
                </a:lnTo>
                <a:lnTo>
                  <a:pt x="386938" y="29612"/>
                </a:lnTo>
                <a:lnTo>
                  <a:pt x="377147" y="25385"/>
                </a:lnTo>
                <a:lnTo>
                  <a:pt x="360111" y="2397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54565" y="5282205"/>
            <a:ext cx="2022225" cy="9658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97700" y="4364756"/>
            <a:ext cx="1950720" cy="1049020"/>
          </a:xfrm>
          <a:custGeom>
            <a:avLst/>
            <a:gdLst/>
            <a:ahLst/>
            <a:cxnLst/>
            <a:rect l="l" t="t" r="r" b="b"/>
            <a:pathLst>
              <a:path w="1950720" h="1049020">
                <a:moveTo>
                  <a:pt x="1102872" y="736953"/>
                </a:moveTo>
                <a:lnTo>
                  <a:pt x="850109" y="736953"/>
                </a:lnTo>
                <a:lnTo>
                  <a:pt x="978605" y="1048583"/>
                </a:lnTo>
                <a:lnTo>
                  <a:pt x="1102872" y="736953"/>
                </a:lnTo>
                <a:close/>
              </a:path>
              <a:path w="1950720" h="1049020">
                <a:moveTo>
                  <a:pt x="1356394" y="736953"/>
                </a:moveTo>
                <a:lnTo>
                  <a:pt x="1102872" y="736953"/>
                </a:lnTo>
                <a:lnTo>
                  <a:pt x="1462964" y="928722"/>
                </a:lnTo>
                <a:lnTo>
                  <a:pt x="1356394" y="736953"/>
                </a:lnTo>
                <a:close/>
              </a:path>
              <a:path w="1950720" h="1049020">
                <a:moveTo>
                  <a:pt x="1320349" y="672091"/>
                </a:moveTo>
                <a:lnTo>
                  <a:pt x="631222" y="672091"/>
                </a:lnTo>
                <a:lnTo>
                  <a:pt x="514024" y="900519"/>
                </a:lnTo>
                <a:lnTo>
                  <a:pt x="850109" y="736953"/>
                </a:lnTo>
                <a:lnTo>
                  <a:pt x="1356394" y="736953"/>
                </a:lnTo>
                <a:lnTo>
                  <a:pt x="1320349" y="672091"/>
                </a:lnTo>
                <a:close/>
              </a:path>
              <a:path w="1950720" h="1049020">
                <a:moveTo>
                  <a:pt x="131335" y="246238"/>
                </a:moveTo>
                <a:lnTo>
                  <a:pt x="504136" y="430961"/>
                </a:lnTo>
                <a:lnTo>
                  <a:pt x="0" y="495823"/>
                </a:lnTo>
                <a:lnTo>
                  <a:pt x="504136" y="560686"/>
                </a:lnTo>
                <a:lnTo>
                  <a:pt x="131335" y="745409"/>
                </a:lnTo>
                <a:lnTo>
                  <a:pt x="631222" y="672091"/>
                </a:lnTo>
                <a:lnTo>
                  <a:pt x="1671733" y="672091"/>
                </a:lnTo>
                <a:lnTo>
                  <a:pt x="1446025" y="560686"/>
                </a:lnTo>
                <a:lnTo>
                  <a:pt x="1950103" y="495823"/>
                </a:lnTo>
                <a:lnTo>
                  <a:pt x="1446025" y="430961"/>
                </a:lnTo>
                <a:lnTo>
                  <a:pt x="1671693" y="319575"/>
                </a:lnTo>
                <a:lnTo>
                  <a:pt x="631222" y="319575"/>
                </a:lnTo>
                <a:lnTo>
                  <a:pt x="131335" y="246238"/>
                </a:lnTo>
                <a:close/>
              </a:path>
              <a:path w="1950720" h="1049020">
                <a:moveTo>
                  <a:pt x="1671733" y="672091"/>
                </a:moveTo>
                <a:lnTo>
                  <a:pt x="1320349" y="672091"/>
                </a:lnTo>
                <a:lnTo>
                  <a:pt x="1820275" y="745409"/>
                </a:lnTo>
                <a:lnTo>
                  <a:pt x="1671733" y="672091"/>
                </a:lnTo>
                <a:close/>
              </a:path>
              <a:path w="1950720" h="1049020">
                <a:moveTo>
                  <a:pt x="487197" y="64392"/>
                </a:moveTo>
                <a:lnTo>
                  <a:pt x="631222" y="319575"/>
                </a:lnTo>
                <a:lnTo>
                  <a:pt x="1320349" y="319575"/>
                </a:lnTo>
                <a:lnTo>
                  <a:pt x="1356598" y="254713"/>
                </a:lnTo>
                <a:lnTo>
                  <a:pt x="850109" y="254713"/>
                </a:lnTo>
                <a:lnTo>
                  <a:pt x="487197" y="64392"/>
                </a:lnTo>
                <a:close/>
              </a:path>
              <a:path w="1950720" h="1049020">
                <a:moveTo>
                  <a:pt x="1820275" y="246238"/>
                </a:moveTo>
                <a:lnTo>
                  <a:pt x="1320349" y="319575"/>
                </a:lnTo>
                <a:lnTo>
                  <a:pt x="1671693" y="319575"/>
                </a:lnTo>
                <a:lnTo>
                  <a:pt x="1820275" y="246238"/>
                </a:lnTo>
                <a:close/>
              </a:path>
              <a:path w="1950720" h="1049020">
                <a:moveTo>
                  <a:pt x="977424" y="0"/>
                </a:moveTo>
                <a:lnTo>
                  <a:pt x="974165" y="0"/>
                </a:lnTo>
                <a:lnTo>
                  <a:pt x="850109" y="254713"/>
                </a:lnTo>
                <a:lnTo>
                  <a:pt x="1102872" y="254713"/>
                </a:lnTo>
                <a:lnTo>
                  <a:pt x="977424" y="0"/>
                </a:lnTo>
                <a:close/>
              </a:path>
              <a:path w="1950720" h="1049020">
                <a:moveTo>
                  <a:pt x="1462964" y="64392"/>
                </a:moveTo>
                <a:lnTo>
                  <a:pt x="1102872" y="254713"/>
                </a:lnTo>
                <a:lnTo>
                  <a:pt x="1356598" y="254713"/>
                </a:lnTo>
                <a:lnTo>
                  <a:pt x="1462964" y="64392"/>
                </a:lnTo>
                <a:close/>
              </a:path>
            </a:pathLst>
          </a:custGeom>
          <a:solidFill>
            <a:srgbClr val="FFFFA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643154" y="4560282"/>
            <a:ext cx="1653672" cy="8347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088194" y="5320273"/>
            <a:ext cx="2804510" cy="12211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1829" y="482854"/>
            <a:ext cx="58496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5" dirty="0">
                <a:latin typeface="Calibri"/>
                <a:cs typeface="Calibri"/>
              </a:rPr>
              <a:t>Introduction </a:t>
            </a:r>
            <a:r>
              <a:rPr sz="4000" spc="-5" dirty="0">
                <a:latin typeface="Calibri"/>
                <a:cs typeface="Calibri"/>
              </a:rPr>
              <a:t>and</a:t>
            </a:r>
            <a:r>
              <a:rPr sz="4000" spc="-30" dirty="0">
                <a:latin typeface="Calibri"/>
                <a:cs typeface="Calibri"/>
              </a:rPr>
              <a:t> </a:t>
            </a:r>
            <a:r>
              <a:rPr sz="4000" spc="-5" dirty="0">
                <a:latin typeface="Calibri"/>
                <a:cs typeface="Calibri"/>
              </a:rPr>
              <a:t>Conclusion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780413"/>
            <a:ext cx="7967980" cy="30505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The </a:t>
            </a:r>
            <a:r>
              <a:rPr sz="3200" spc="-25" dirty="0">
                <a:latin typeface="Calibri"/>
                <a:cs typeface="Calibri"/>
              </a:rPr>
              <a:t>first </a:t>
            </a:r>
            <a:r>
              <a:rPr sz="3200" spc="-20" dirty="0">
                <a:latin typeface="Calibri"/>
                <a:cs typeface="Calibri"/>
              </a:rPr>
              <a:t>speaker </a:t>
            </a:r>
            <a:r>
              <a:rPr sz="3200" dirty="0">
                <a:latin typeface="Calibri"/>
                <a:cs typeface="Calibri"/>
              </a:rPr>
              <a:t>in a </a:t>
            </a:r>
            <a:r>
              <a:rPr sz="3200" spc="-15" dirty="0">
                <a:latin typeface="Calibri"/>
                <a:cs typeface="Calibri"/>
              </a:rPr>
              <a:t>debate must </a:t>
            </a:r>
            <a:r>
              <a:rPr sz="3200" spc="-30" dirty="0">
                <a:latin typeface="Calibri"/>
                <a:cs typeface="Calibri"/>
              </a:rPr>
              <a:t>make </a:t>
            </a:r>
            <a:r>
              <a:rPr sz="3200" spc="-15" dirty="0">
                <a:latin typeface="Calibri"/>
                <a:cs typeface="Calibri"/>
              </a:rPr>
              <a:t>sure  </a:t>
            </a:r>
            <a:r>
              <a:rPr sz="3200" spc="-10" dirty="0">
                <a:latin typeface="Calibri"/>
                <a:cs typeface="Calibri"/>
              </a:rPr>
              <a:t>that </a:t>
            </a:r>
            <a:r>
              <a:rPr sz="3200" dirty="0">
                <a:latin typeface="Calibri"/>
                <a:cs typeface="Calibri"/>
              </a:rPr>
              <a:t>the theme </a:t>
            </a:r>
            <a:r>
              <a:rPr sz="3200" spc="-5" dirty="0">
                <a:latin typeface="Calibri"/>
                <a:cs typeface="Calibri"/>
              </a:rPr>
              <a:t>being </a:t>
            </a:r>
            <a:r>
              <a:rPr sz="3200" spc="-15" dirty="0">
                <a:latin typeface="Calibri"/>
                <a:cs typeface="Calibri"/>
              </a:rPr>
              <a:t>debated </a:t>
            </a:r>
            <a:r>
              <a:rPr sz="3200" dirty="0">
                <a:latin typeface="Calibri"/>
                <a:cs typeface="Calibri"/>
              </a:rPr>
              <a:t>is clearly </a:t>
            </a:r>
            <a:r>
              <a:rPr sz="3200" spc="-30" dirty="0">
                <a:latin typeface="Calibri"/>
                <a:cs typeface="Calibri"/>
              </a:rPr>
              <a:t>stated  </a:t>
            </a:r>
            <a:r>
              <a:rPr sz="3200" dirty="0">
                <a:latin typeface="Calibri"/>
                <a:cs typeface="Calibri"/>
              </a:rPr>
              <a:t>and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defined.</a:t>
            </a:r>
            <a:endParaRPr sz="3200">
              <a:latin typeface="Calibri"/>
              <a:cs typeface="Calibri"/>
            </a:endParaRPr>
          </a:p>
          <a:p>
            <a:pPr marL="355600" marR="71691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The closing </a:t>
            </a:r>
            <a:r>
              <a:rPr sz="3200" spc="-15" dirty="0">
                <a:latin typeface="Calibri"/>
                <a:cs typeface="Calibri"/>
              </a:rPr>
              <a:t>speaker(s) </a:t>
            </a:r>
            <a:r>
              <a:rPr sz="3200" spc="-5" dirty="0">
                <a:latin typeface="Calibri"/>
                <a:cs typeface="Calibri"/>
              </a:rPr>
              <a:t>should sum up </a:t>
            </a:r>
            <a:r>
              <a:rPr sz="3200" dirty="0">
                <a:latin typeface="Calibri"/>
                <a:cs typeface="Calibri"/>
              </a:rPr>
              <a:t>all  </a:t>
            </a:r>
            <a:r>
              <a:rPr sz="3200" spc="-15" dirty="0">
                <a:latin typeface="Calibri"/>
                <a:cs typeface="Calibri"/>
              </a:rPr>
              <a:t>relevant </a:t>
            </a:r>
            <a:r>
              <a:rPr sz="3200" spc="-10" dirty="0">
                <a:latin typeface="Calibri"/>
                <a:cs typeface="Calibri"/>
              </a:rPr>
              <a:t>arguments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15" dirty="0">
                <a:latin typeface="Calibri"/>
                <a:cs typeface="Calibri"/>
              </a:rPr>
              <a:t>rebuttals </a:t>
            </a:r>
            <a:r>
              <a:rPr sz="3200" spc="-5" dirty="0">
                <a:latin typeface="Calibri"/>
                <a:cs typeface="Calibri"/>
              </a:rPr>
              <a:t>without  </a:t>
            </a:r>
            <a:r>
              <a:rPr sz="3200" spc="-10" dirty="0">
                <a:latin typeface="Calibri"/>
                <a:cs typeface="Calibri"/>
              </a:rPr>
              <a:t>introducing </a:t>
            </a:r>
            <a:r>
              <a:rPr sz="3200" spc="-20" dirty="0">
                <a:latin typeface="Calibri"/>
                <a:cs typeface="Calibri"/>
              </a:rPr>
              <a:t>any </a:t>
            </a:r>
            <a:r>
              <a:rPr sz="3200" spc="-5" dirty="0">
                <a:latin typeface="Calibri"/>
                <a:cs typeface="Calibri"/>
              </a:rPr>
              <a:t>new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information.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268473" y="5086350"/>
            <a:ext cx="5090160" cy="864235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220"/>
              </a:lnSpc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Remember 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debate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is</a:t>
            </a:r>
            <a:r>
              <a:rPr sz="2800" spc="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800" spc="-20" dirty="0">
                <a:solidFill>
                  <a:srgbClr val="FFFFFF"/>
                </a:solidFill>
                <a:latin typeface="Calibri"/>
                <a:cs typeface="Calibri"/>
              </a:rPr>
              <a:t>cooperative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 activity!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02432" y="447801"/>
            <a:ext cx="218821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latin typeface="Calibri"/>
                <a:cs typeface="Calibri"/>
              </a:rPr>
              <a:t>Summa</a:t>
            </a:r>
            <a:r>
              <a:rPr sz="4400" spc="20" dirty="0">
                <a:latin typeface="Calibri"/>
                <a:cs typeface="Calibri"/>
              </a:rPr>
              <a:t>r</a:t>
            </a:r>
            <a:r>
              <a:rPr sz="4400" dirty="0">
                <a:latin typeface="Calibri"/>
                <a:cs typeface="Calibri"/>
              </a:rPr>
              <a:t>y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7261"/>
            <a:ext cx="8002270" cy="3246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08330">
              <a:lnSpc>
                <a:spcPct val="100000"/>
              </a:lnSpc>
              <a:spcBef>
                <a:spcPts val="105"/>
              </a:spcBef>
            </a:pPr>
            <a:r>
              <a:rPr sz="32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Academic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debate </a:t>
            </a:r>
            <a:r>
              <a:rPr sz="3200" dirty="0">
                <a:latin typeface="Calibri"/>
                <a:cs typeface="Calibri"/>
              </a:rPr>
              <a:t>is </a:t>
            </a:r>
            <a:r>
              <a:rPr sz="3200" spc="-10" dirty="0">
                <a:latin typeface="Calibri"/>
                <a:cs typeface="Calibri"/>
              </a:rPr>
              <a:t>distinguished </a:t>
            </a:r>
            <a:r>
              <a:rPr sz="3200" spc="-15" dirty="0">
                <a:latin typeface="Calibri"/>
                <a:cs typeface="Calibri"/>
              </a:rPr>
              <a:t>from </a:t>
            </a:r>
            <a:r>
              <a:rPr sz="3200" spc="-5" dirty="0">
                <a:latin typeface="Calibri"/>
                <a:cs typeface="Calibri"/>
              </a:rPr>
              <a:t>other  </a:t>
            </a:r>
            <a:r>
              <a:rPr sz="3200" spc="-25" dirty="0">
                <a:latin typeface="Calibri"/>
                <a:cs typeface="Calibri"/>
              </a:rPr>
              <a:t>form </a:t>
            </a:r>
            <a:r>
              <a:rPr sz="3200" spc="-5" dirty="0">
                <a:latin typeface="Calibri"/>
                <a:cs typeface="Calibri"/>
              </a:rPr>
              <a:t>of verbal sparring</a:t>
            </a:r>
            <a:r>
              <a:rPr sz="3200" spc="25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by: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An </a:t>
            </a:r>
            <a:r>
              <a:rPr sz="3200" spc="-25" dirty="0">
                <a:latin typeface="Calibri"/>
                <a:cs typeface="Calibri"/>
              </a:rPr>
              <a:t>organized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structure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A </a:t>
            </a:r>
            <a:r>
              <a:rPr sz="3200" spc="-10" dirty="0">
                <a:latin typeface="Calibri"/>
                <a:cs typeface="Calibri"/>
              </a:rPr>
              <a:t>requirement </a:t>
            </a:r>
            <a:r>
              <a:rPr sz="3200" spc="-30" dirty="0">
                <a:latin typeface="Calibri"/>
                <a:cs typeface="Calibri"/>
              </a:rPr>
              <a:t>for </a:t>
            </a:r>
            <a:r>
              <a:rPr sz="3200" spc="-20" dirty="0">
                <a:latin typeface="Calibri"/>
                <a:cs typeface="Calibri"/>
              </a:rPr>
              <a:t>organized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refutation</a:t>
            </a:r>
            <a:endParaRPr sz="320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5" dirty="0">
                <a:latin typeface="Calibri"/>
                <a:cs typeface="Calibri"/>
              </a:rPr>
              <a:t>Requirement </a:t>
            </a:r>
            <a:r>
              <a:rPr sz="3200" spc="-30" dirty="0">
                <a:latin typeface="Calibri"/>
                <a:cs typeface="Calibri"/>
              </a:rPr>
              <a:t>for </a:t>
            </a:r>
            <a:r>
              <a:rPr sz="3200" spc="-15" dirty="0">
                <a:latin typeface="Calibri"/>
                <a:cs typeface="Calibri"/>
              </a:rPr>
              <a:t>complete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5" dirty="0">
                <a:latin typeface="Calibri"/>
                <a:cs typeface="Calibri"/>
              </a:rPr>
              <a:t>well </a:t>
            </a:r>
            <a:r>
              <a:rPr sz="3200" spc="-10" dirty="0">
                <a:latin typeface="Calibri"/>
                <a:cs typeface="Calibri"/>
              </a:rPr>
              <a:t>supported  argument </a:t>
            </a:r>
            <a:r>
              <a:rPr sz="3200" spc="-5" dirty="0">
                <a:latin typeface="Calibri"/>
                <a:cs typeface="Calibri"/>
              </a:rPr>
              <a:t>(claim, </a:t>
            </a:r>
            <a:r>
              <a:rPr sz="3200" spc="-20" dirty="0">
                <a:latin typeface="Calibri"/>
                <a:cs typeface="Calibri"/>
              </a:rPr>
              <a:t>warrant </a:t>
            </a:r>
            <a:r>
              <a:rPr sz="3200" spc="-5" dirty="0">
                <a:latin typeface="Calibri"/>
                <a:cs typeface="Calibri"/>
              </a:rPr>
              <a:t>and</a:t>
            </a:r>
            <a:r>
              <a:rPr sz="3200" spc="5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evidence!)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743200" y="2819400"/>
            <a:ext cx="4800600" cy="138050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08330" algn="ctr">
              <a:lnSpc>
                <a:spcPct val="100000"/>
              </a:lnSpc>
              <a:spcBef>
                <a:spcPts val="105"/>
              </a:spcBef>
            </a:pPr>
            <a:r>
              <a:rPr lang="en-GB" sz="44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Debate Exercise</a:t>
            </a:r>
          </a:p>
          <a:p>
            <a:pPr marL="12700" marR="608330" algn="ctr">
              <a:lnSpc>
                <a:spcPct val="100000"/>
              </a:lnSpc>
              <a:spcBef>
                <a:spcPts val="105"/>
              </a:spcBef>
            </a:pPr>
            <a:r>
              <a:rPr lang="en-GB" sz="4400" u="heavy" spc="-5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Example 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244786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73173" y="5807964"/>
            <a:ext cx="5989955" cy="883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The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notion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that</a:t>
            </a:r>
            <a:r>
              <a:rPr sz="1200" spc="5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in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the</a:t>
            </a:r>
            <a:r>
              <a:rPr sz="1200" spc="4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long</a:t>
            </a:r>
            <a:r>
              <a:rPr sz="1200" spc="2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run</a:t>
            </a:r>
            <a:r>
              <a:rPr sz="1200" spc="5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all</a:t>
            </a:r>
            <a:r>
              <a:rPr sz="1200" spc="4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society</a:t>
            </a:r>
            <a:r>
              <a:rPr sz="1200" spc="4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will</a:t>
            </a:r>
            <a:r>
              <a:rPr sz="1200" spc="4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be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better</a:t>
            </a:r>
            <a:r>
              <a:rPr sz="1200" spc="4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off</a:t>
            </a:r>
            <a:r>
              <a:rPr sz="1200" spc="4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if</a:t>
            </a:r>
            <a:r>
              <a:rPr sz="1200" spc="3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child</a:t>
            </a:r>
            <a:r>
              <a:rPr sz="1200" spc="5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work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is</a:t>
            </a:r>
            <a:r>
              <a:rPr sz="1200" spc="5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prohibited,</a:t>
            </a:r>
            <a:r>
              <a:rPr sz="1200" spc="4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(assuming</a:t>
            </a:r>
            <a:endParaRPr sz="1200"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that </a:t>
            </a:r>
            <a:r>
              <a:rPr sz="1200" spc="-5" dirty="0">
                <a:latin typeface="Calibri"/>
                <a:cs typeface="Calibri"/>
              </a:rPr>
              <a:t>this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valid) </a:t>
            </a:r>
            <a:r>
              <a:rPr sz="1200" dirty="0">
                <a:latin typeface="Calibri"/>
                <a:cs typeface="Calibri"/>
              </a:rPr>
              <a:t>means </a:t>
            </a:r>
            <a:r>
              <a:rPr sz="1200" spc="-10" dirty="0">
                <a:latin typeface="Calibri"/>
                <a:cs typeface="Calibri"/>
              </a:rPr>
              <a:t>that </a:t>
            </a:r>
            <a:r>
              <a:rPr sz="1200" dirty="0">
                <a:latin typeface="Calibri"/>
                <a:cs typeface="Calibri"/>
              </a:rPr>
              <a:t>a </a:t>
            </a:r>
            <a:r>
              <a:rPr sz="1200" spc="-10" dirty="0">
                <a:latin typeface="Calibri"/>
                <a:cs typeface="Calibri"/>
              </a:rPr>
              <a:t>generation </a:t>
            </a:r>
            <a:r>
              <a:rPr sz="1200" dirty="0">
                <a:latin typeface="Calibri"/>
                <a:cs typeface="Calibri"/>
              </a:rPr>
              <a:t>of </a:t>
            </a:r>
            <a:r>
              <a:rPr sz="1200" spc="-10" dirty="0">
                <a:latin typeface="Calibri"/>
                <a:cs typeface="Calibri"/>
              </a:rPr>
              <a:t>children have </a:t>
            </a:r>
            <a:r>
              <a:rPr sz="1200" spc="-5" dirty="0">
                <a:latin typeface="Calibri"/>
                <a:cs typeface="Calibri"/>
              </a:rPr>
              <a:t>to </a:t>
            </a:r>
            <a:r>
              <a:rPr sz="1200" spc="-15" dirty="0">
                <a:latin typeface="Calibri"/>
                <a:cs typeface="Calibri"/>
              </a:rPr>
              <a:t>suffer </a:t>
            </a:r>
            <a:r>
              <a:rPr sz="1200" spc="-10" dirty="0">
                <a:latin typeface="Calibri"/>
                <a:cs typeface="Calibri"/>
              </a:rPr>
              <a:t>from extreme poverty </a:t>
            </a:r>
            <a:r>
              <a:rPr sz="1200" spc="-5" dirty="0">
                <a:latin typeface="Calibri"/>
                <a:cs typeface="Calibri"/>
              </a:rPr>
              <a:t>now </a:t>
            </a:r>
            <a:r>
              <a:rPr sz="1200" spc="-15" dirty="0">
                <a:latin typeface="Calibri"/>
                <a:cs typeface="Calibri"/>
              </a:rPr>
              <a:t>in  </a:t>
            </a:r>
            <a:r>
              <a:rPr sz="1200" spc="-5" dirty="0">
                <a:latin typeface="Calibri"/>
                <a:cs typeface="Calibri"/>
              </a:rPr>
              <a:t>some sort </a:t>
            </a:r>
            <a:r>
              <a:rPr sz="1200" dirty="0">
                <a:latin typeface="Calibri"/>
                <a:cs typeface="Calibri"/>
              </a:rPr>
              <a:t>of </a:t>
            </a:r>
            <a:r>
              <a:rPr sz="1200" spc="-5" dirty="0">
                <a:latin typeface="Calibri"/>
                <a:cs typeface="Calibri"/>
              </a:rPr>
              <a:t>sacrifice which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10" dirty="0">
                <a:latin typeface="Calibri"/>
                <a:cs typeface="Calibri"/>
              </a:rPr>
              <a:t>forced </a:t>
            </a:r>
            <a:r>
              <a:rPr sz="1200" spc="-5" dirty="0">
                <a:latin typeface="Calibri"/>
                <a:cs typeface="Calibri"/>
              </a:rPr>
              <a:t>upon them, which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highly immoral. If </a:t>
            </a:r>
            <a:r>
              <a:rPr sz="1200" spc="-10" dirty="0">
                <a:latin typeface="Calibri"/>
                <a:cs typeface="Calibri"/>
              </a:rPr>
              <a:t>we </a:t>
            </a:r>
            <a:r>
              <a:rPr sz="1200" spc="-5" dirty="0">
                <a:latin typeface="Calibri"/>
                <a:cs typeface="Calibri"/>
              </a:rPr>
              <a:t>are </a:t>
            </a:r>
            <a:r>
              <a:rPr sz="1200" spc="-10" dirty="0">
                <a:latin typeface="Calibri"/>
                <a:cs typeface="Calibri"/>
              </a:rPr>
              <a:t>interested </a:t>
            </a:r>
            <a:r>
              <a:rPr sz="1200" spc="-15" dirty="0">
                <a:latin typeface="Calibri"/>
                <a:cs typeface="Calibri"/>
              </a:rPr>
              <a:t>in  </a:t>
            </a:r>
            <a:r>
              <a:rPr sz="1200" spc="-5" dirty="0">
                <a:latin typeface="Calibri"/>
                <a:cs typeface="Calibri"/>
              </a:rPr>
              <a:t>the </a:t>
            </a:r>
            <a:r>
              <a:rPr sz="1200" spc="-10" dirty="0">
                <a:latin typeface="Calibri"/>
                <a:cs typeface="Calibri"/>
              </a:rPr>
              <a:t>safety and </a:t>
            </a:r>
            <a:r>
              <a:rPr sz="1200" spc="-5" dirty="0">
                <a:latin typeface="Calibri"/>
                <a:cs typeface="Calibri"/>
              </a:rPr>
              <a:t>survival of kids </a:t>
            </a:r>
            <a:r>
              <a:rPr sz="1200" spc="-10" dirty="0">
                <a:latin typeface="Calibri"/>
                <a:cs typeface="Calibri"/>
              </a:rPr>
              <a:t>in such </a:t>
            </a:r>
            <a:r>
              <a:rPr sz="1200" spc="-5" dirty="0">
                <a:latin typeface="Calibri"/>
                <a:cs typeface="Calibri"/>
              </a:rPr>
              <a:t>situations, </a:t>
            </a:r>
            <a:r>
              <a:rPr sz="1200" spc="-10" dirty="0">
                <a:latin typeface="Calibri"/>
                <a:cs typeface="Calibri"/>
              </a:rPr>
              <a:t>we have </a:t>
            </a:r>
            <a:r>
              <a:rPr sz="1200" spc="-5" dirty="0">
                <a:latin typeface="Calibri"/>
                <a:cs typeface="Calibri"/>
              </a:rPr>
              <a:t>to allow </a:t>
            </a:r>
            <a:r>
              <a:rPr sz="1200" dirty="0">
                <a:latin typeface="Calibri"/>
                <a:cs typeface="Calibri"/>
              </a:rPr>
              <a:t>them </a:t>
            </a:r>
            <a:r>
              <a:rPr sz="1200" spc="-5" dirty="0">
                <a:latin typeface="Calibri"/>
                <a:cs typeface="Calibri"/>
              </a:rPr>
              <a:t>to </a:t>
            </a:r>
            <a:r>
              <a:rPr sz="1200" spc="-10" dirty="0">
                <a:latin typeface="Calibri"/>
                <a:cs typeface="Calibri"/>
              </a:rPr>
              <a:t>work </a:t>
            </a:r>
            <a:r>
              <a:rPr sz="1200" dirty="0">
                <a:latin typeface="Calibri"/>
                <a:cs typeface="Calibri"/>
              </a:rPr>
              <a:t>and </a:t>
            </a:r>
            <a:r>
              <a:rPr sz="1200" spc="-5" dirty="0">
                <a:latin typeface="Calibri"/>
                <a:cs typeface="Calibri"/>
              </a:rPr>
              <a:t>not </a:t>
            </a:r>
            <a:r>
              <a:rPr sz="1200" spc="-10" dirty="0">
                <a:latin typeface="Calibri"/>
                <a:cs typeface="Calibri"/>
              </a:rPr>
              <a:t>treat 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matter </a:t>
            </a:r>
            <a:r>
              <a:rPr sz="1200" spc="-10" dirty="0">
                <a:latin typeface="Calibri"/>
                <a:cs typeface="Calibri"/>
              </a:rPr>
              <a:t>from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perspective </a:t>
            </a:r>
            <a:r>
              <a:rPr sz="1200" dirty="0">
                <a:latin typeface="Calibri"/>
                <a:cs typeface="Calibri"/>
              </a:rPr>
              <a:t>of a </a:t>
            </a:r>
            <a:r>
              <a:rPr sz="1200" spc="-5" dirty="0">
                <a:latin typeface="Calibri"/>
                <a:cs typeface="Calibri"/>
              </a:rPr>
              <a:t>citizen </a:t>
            </a:r>
            <a:r>
              <a:rPr sz="1200" dirty="0">
                <a:latin typeface="Calibri"/>
                <a:cs typeface="Calibri"/>
              </a:rPr>
              <a:t>of a </a:t>
            </a:r>
            <a:r>
              <a:rPr sz="1200" spc="-5" dirty="0">
                <a:latin typeface="Calibri"/>
                <a:cs typeface="Calibri"/>
              </a:rPr>
              <a:t>prosperous</a:t>
            </a:r>
            <a:r>
              <a:rPr sz="1200" spc="-80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society.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81605" y="6790181"/>
            <a:ext cx="6172200" cy="10795"/>
          </a:xfrm>
          <a:custGeom>
            <a:avLst/>
            <a:gdLst/>
            <a:ahLst/>
            <a:cxnLst/>
            <a:rect l="l" t="t" r="r" b="b"/>
            <a:pathLst>
              <a:path w="6172200" h="10795">
                <a:moveTo>
                  <a:pt x="0" y="10668"/>
                </a:moveTo>
                <a:lnTo>
                  <a:pt x="6172200" y="10668"/>
                </a:lnTo>
                <a:lnTo>
                  <a:pt x="6172200" y="0"/>
                </a:lnTo>
                <a:lnTo>
                  <a:pt x="0" y="0"/>
                </a:lnTo>
                <a:lnTo>
                  <a:pt x="0" y="1066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81605" y="5785865"/>
            <a:ext cx="6172200" cy="1015365"/>
          </a:xfrm>
          <a:custGeom>
            <a:avLst/>
            <a:gdLst/>
            <a:ahLst/>
            <a:cxnLst/>
            <a:rect l="l" t="t" r="r" b="b"/>
            <a:pathLst>
              <a:path w="6172200" h="1015365">
                <a:moveTo>
                  <a:pt x="0" y="1014984"/>
                </a:moveTo>
                <a:lnTo>
                  <a:pt x="6172200" y="1014984"/>
                </a:lnTo>
                <a:lnTo>
                  <a:pt x="6172200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73173" y="5836310"/>
            <a:ext cx="5989955" cy="884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1140"/>
              </a:lnSpc>
            </a:pPr>
            <a:r>
              <a:rPr sz="1200" spc="-5" dirty="0">
                <a:latin typeface="Calibri"/>
                <a:cs typeface="Calibri"/>
              </a:rPr>
              <a:t>Child</a:t>
            </a:r>
            <a:r>
              <a:rPr sz="1200" spc="2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labour</a:t>
            </a:r>
            <a:r>
              <a:rPr sz="1200" spc="20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should</a:t>
            </a:r>
            <a:r>
              <a:rPr sz="1200" spc="18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not</a:t>
            </a:r>
            <a:r>
              <a:rPr sz="1200" spc="204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be</a:t>
            </a:r>
            <a:r>
              <a:rPr sz="1200" spc="19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abolished</a:t>
            </a:r>
            <a:r>
              <a:rPr sz="1200" spc="2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as</a:t>
            </a:r>
            <a:r>
              <a:rPr sz="1200" spc="204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it</a:t>
            </a:r>
            <a:r>
              <a:rPr sz="1200" spc="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origins</a:t>
            </a:r>
            <a:r>
              <a:rPr sz="1200" spc="19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from</a:t>
            </a:r>
            <a:r>
              <a:rPr sz="1200" spc="200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different</a:t>
            </a:r>
            <a:r>
              <a:rPr sz="1200" spc="20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causes.</a:t>
            </a:r>
            <a:r>
              <a:rPr sz="1200" spc="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In</a:t>
            </a:r>
            <a:r>
              <a:rPr sz="1200" spc="2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the</a:t>
            </a:r>
            <a:r>
              <a:rPr sz="1200" spc="2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case</a:t>
            </a:r>
            <a:r>
              <a:rPr sz="1200" spc="21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of</a:t>
            </a:r>
            <a:r>
              <a:rPr sz="1200" spc="204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poor</a:t>
            </a:r>
            <a:endParaRPr sz="1200"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areas, </a:t>
            </a:r>
            <a:r>
              <a:rPr sz="1200" dirty="0">
                <a:latin typeface="Calibri"/>
                <a:cs typeface="Calibri"/>
              </a:rPr>
              <a:t>it is a necessary means </a:t>
            </a:r>
            <a:r>
              <a:rPr sz="1200" spc="-10" dirty="0">
                <a:latin typeface="Calibri"/>
                <a:cs typeface="Calibri"/>
              </a:rPr>
              <a:t>for </a:t>
            </a:r>
            <a:r>
              <a:rPr sz="1200" spc="-5" dirty="0">
                <a:latin typeface="Calibri"/>
                <a:cs typeface="Calibri"/>
              </a:rPr>
              <a:t>survival. </a:t>
            </a:r>
            <a:r>
              <a:rPr sz="1200" spc="-10" dirty="0">
                <a:latin typeface="Calibri"/>
                <a:cs typeface="Calibri"/>
              </a:rPr>
              <a:t>In </a:t>
            </a:r>
            <a:r>
              <a:rPr sz="1200" spc="-5" dirty="0">
                <a:latin typeface="Calibri"/>
                <a:cs typeface="Calibri"/>
              </a:rPr>
              <a:t>more </a:t>
            </a:r>
            <a:r>
              <a:rPr sz="1200" spc="-10" dirty="0">
                <a:latin typeface="Calibri"/>
                <a:cs typeface="Calibri"/>
              </a:rPr>
              <a:t>prosperous, were safety standards and  education </a:t>
            </a:r>
            <a:r>
              <a:rPr sz="1200" spc="-5" dirty="0">
                <a:latin typeface="Calibri"/>
                <a:cs typeface="Calibri"/>
              </a:rPr>
              <a:t>policies are well established, </a:t>
            </a:r>
            <a:r>
              <a:rPr sz="1200" dirty="0">
                <a:latin typeface="Calibri"/>
                <a:cs typeface="Calibri"/>
              </a:rPr>
              <a:t>its </a:t>
            </a:r>
            <a:r>
              <a:rPr sz="1200" spc="-5" dirty="0">
                <a:latin typeface="Calibri"/>
                <a:cs typeface="Calibri"/>
              </a:rPr>
              <a:t>abolition would violate the freedom </a:t>
            </a:r>
            <a:r>
              <a:rPr sz="1200" dirty="0">
                <a:latin typeface="Calibri"/>
                <a:cs typeface="Calibri"/>
              </a:rPr>
              <a:t>of the </a:t>
            </a:r>
            <a:r>
              <a:rPr sz="1200" spc="-10" dirty="0">
                <a:latin typeface="Calibri"/>
                <a:cs typeface="Calibri"/>
              </a:rPr>
              <a:t>children to  form contracts </a:t>
            </a:r>
            <a:r>
              <a:rPr sz="1200" spc="-5" dirty="0">
                <a:latin typeface="Calibri"/>
                <a:cs typeface="Calibri"/>
              </a:rPr>
              <a:t>with </a:t>
            </a:r>
            <a:r>
              <a:rPr sz="1200" spc="-10" dirty="0">
                <a:latin typeface="Calibri"/>
                <a:cs typeface="Calibri"/>
              </a:rPr>
              <a:t>employers and </a:t>
            </a:r>
            <a:r>
              <a:rPr sz="1200" spc="-5" dirty="0">
                <a:latin typeface="Calibri"/>
                <a:cs typeface="Calibri"/>
              </a:rPr>
              <a:t>choose to </a:t>
            </a:r>
            <a:r>
              <a:rPr sz="1200" spc="-10" dirty="0">
                <a:latin typeface="Calibri"/>
                <a:cs typeface="Calibri"/>
              </a:rPr>
              <a:t>work. </a:t>
            </a:r>
            <a:r>
              <a:rPr sz="1200" spc="-5" dirty="0">
                <a:latin typeface="Calibri"/>
                <a:cs typeface="Calibri"/>
              </a:rPr>
              <a:t>In </a:t>
            </a:r>
            <a:r>
              <a:rPr sz="1200" spc="-15" dirty="0">
                <a:latin typeface="Calibri"/>
                <a:cs typeface="Calibri"/>
              </a:rPr>
              <a:t>any </a:t>
            </a:r>
            <a:r>
              <a:rPr sz="1200" spc="-5" dirty="0">
                <a:latin typeface="Calibri"/>
                <a:cs typeface="Calibri"/>
              </a:rPr>
              <a:t>case working </a:t>
            </a:r>
            <a:r>
              <a:rPr sz="1200" spc="-10" dirty="0">
                <a:latin typeface="Calibri"/>
                <a:cs typeface="Calibri"/>
              </a:rPr>
              <a:t>from an </a:t>
            </a:r>
            <a:r>
              <a:rPr sz="1200" spc="-5" dirty="0">
                <a:latin typeface="Calibri"/>
                <a:cs typeface="Calibri"/>
              </a:rPr>
              <a:t>early age </a:t>
            </a:r>
            <a:r>
              <a:rPr sz="1200" spc="-10" dirty="0">
                <a:latin typeface="Calibri"/>
                <a:cs typeface="Calibri"/>
              </a:rPr>
              <a:t>can  </a:t>
            </a:r>
            <a:r>
              <a:rPr sz="1200" dirty="0">
                <a:latin typeface="Calibri"/>
                <a:cs typeface="Calibri"/>
              </a:rPr>
              <a:t>also </a:t>
            </a:r>
            <a:r>
              <a:rPr sz="1200" spc="-5" dirty="0">
                <a:latin typeface="Calibri"/>
                <a:cs typeface="Calibri"/>
              </a:rPr>
              <a:t>provide beneficial life</a:t>
            </a:r>
            <a:r>
              <a:rPr sz="1200" spc="-4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lessons.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181605" y="5747765"/>
            <a:ext cx="6172200" cy="1015365"/>
          </a:xfrm>
          <a:custGeom>
            <a:avLst/>
            <a:gdLst/>
            <a:ahLst/>
            <a:cxnLst/>
            <a:rect l="l" t="t" r="r" b="b"/>
            <a:pathLst>
              <a:path w="6172200" h="1015365">
                <a:moveTo>
                  <a:pt x="0" y="1014984"/>
                </a:moveTo>
                <a:lnTo>
                  <a:pt x="6172200" y="1014984"/>
                </a:lnTo>
                <a:lnTo>
                  <a:pt x="6172200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63394" y="5942076"/>
            <a:ext cx="5989955" cy="701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ts val="1140"/>
              </a:lnSpc>
            </a:pPr>
            <a:r>
              <a:rPr sz="1200" spc="-55" dirty="0">
                <a:latin typeface="Calibri"/>
                <a:cs typeface="Calibri"/>
              </a:rPr>
              <a:t>To </a:t>
            </a:r>
            <a:r>
              <a:rPr sz="1200" spc="-5" dirty="0">
                <a:latin typeface="Calibri"/>
                <a:cs typeface="Calibri"/>
              </a:rPr>
              <a:t>summarize, child labour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harmful to </a:t>
            </a:r>
            <a:r>
              <a:rPr sz="1200" spc="-10" dirty="0">
                <a:latin typeface="Calibri"/>
                <a:cs typeface="Calibri"/>
              </a:rPr>
              <a:t>children and in </a:t>
            </a:r>
            <a:r>
              <a:rPr sz="1200" spc="-5" dirty="0">
                <a:latin typeface="Calibri"/>
                <a:cs typeface="Calibri"/>
              </a:rPr>
              <a:t>places </a:t>
            </a:r>
            <a:r>
              <a:rPr sz="1200" dirty="0">
                <a:latin typeface="Calibri"/>
                <a:cs typeface="Calibri"/>
              </a:rPr>
              <a:t>it </a:t>
            </a:r>
            <a:r>
              <a:rPr sz="1200" spc="-5" dirty="0">
                <a:latin typeface="Calibri"/>
                <a:cs typeface="Calibri"/>
              </a:rPr>
              <a:t>occurs, </a:t>
            </a:r>
            <a:r>
              <a:rPr sz="1200" spc="-10" dirty="0">
                <a:latin typeface="Calibri"/>
                <a:cs typeface="Calibri"/>
              </a:rPr>
              <a:t>often </a:t>
            </a:r>
            <a:r>
              <a:rPr sz="1200" spc="-5" dirty="0">
                <a:latin typeface="Calibri"/>
                <a:cs typeface="Calibri"/>
              </a:rPr>
              <a:t>comes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with</a:t>
            </a:r>
            <a:endParaRPr sz="1200">
              <a:latin typeface="Calibri"/>
              <a:cs typeface="Calibri"/>
            </a:endParaRPr>
          </a:p>
          <a:p>
            <a:pPr algn="just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significant </a:t>
            </a:r>
            <a:r>
              <a:rPr sz="1200" spc="-10" dirty="0">
                <a:latin typeface="Calibri"/>
                <a:cs typeface="Calibri"/>
              </a:rPr>
              <a:t>physical </a:t>
            </a:r>
            <a:r>
              <a:rPr sz="1200" spc="-5" dirty="0">
                <a:latin typeface="Calibri"/>
                <a:cs typeface="Calibri"/>
              </a:rPr>
              <a:t>and mental health risks. Children </a:t>
            </a:r>
            <a:r>
              <a:rPr sz="1200" spc="-10" dirty="0">
                <a:latin typeface="Calibri"/>
                <a:cs typeface="Calibri"/>
              </a:rPr>
              <a:t>can </a:t>
            </a:r>
            <a:r>
              <a:rPr sz="1200" spc="-5" dirty="0">
                <a:latin typeface="Calibri"/>
                <a:cs typeface="Calibri"/>
              </a:rPr>
              <a:t>only benefit </a:t>
            </a:r>
            <a:r>
              <a:rPr sz="1200" spc="-10" dirty="0">
                <a:latin typeface="Calibri"/>
                <a:cs typeface="Calibri"/>
              </a:rPr>
              <a:t>from </a:t>
            </a:r>
            <a:r>
              <a:rPr sz="1200" dirty="0">
                <a:latin typeface="Calibri"/>
                <a:cs typeface="Calibri"/>
              </a:rPr>
              <a:t>its </a:t>
            </a:r>
            <a:r>
              <a:rPr sz="1200" spc="-5" dirty="0">
                <a:latin typeface="Calibri"/>
                <a:cs typeface="Calibri"/>
              </a:rPr>
              <a:t>abolition </a:t>
            </a:r>
            <a:r>
              <a:rPr sz="1200" spc="-10" dirty="0">
                <a:latin typeface="Calibri"/>
                <a:cs typeface="Calibri"/>
              </a:rPr>
              <a:t>and  </a:t>
            </a:r>
            <a:r>
              <a:rPr sz="1200" spc="-5" dirty="0">
                <a:latin typeface="Calibri"/>
                <a:cs typeface="Calibri"/>
              </a:rPr>
              <a:t>appealing to their </a:t>
            </a:r>
            <a:r>
              <a:rPr sz="1200" spc="-10" dirty="0">
                <a:latin typeface="Calibri"/>
                <a:cs typeface="Calibri"/>
              </a:rPr>
              <a:t>freedom </a:t>
            </a:r>
            <a:r>
              <a:rPr sz="1200" dirty="0">
                <a:latin typeface="Calibri"/>
                <a:cs typeface="Calibri"/>
              </a:rPr>
              <a:t>of </a:t>
            </a:r>
            <a:r>
              <a:rPr sz="1200" spc="-10" dirty="0">
                <a:latin typeface="Calibri"/>
                <a:cs typeface="Calibri"/>
              </a:rPr>
              <a:t>contract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10" dirty="0">
                <a:latin typeface="Calibri"/>
                <a:cs typeface="Calibri"/>
              </a:rPr>
              <a:t>absurd </a:t>
            </a:r>
            <a:r>
              <a:rPr sz="1200" spc="-5" dirty="0">
                <a:latin typeface="Calibri"/>
                <a:cs typeface="Calibri"/>
              </a:rPr>
              <a:t>when </a:t>
            </a:r>
            <a:r>
              <a:rPr sz="1200" spc="-10" dirty="0">
                <a:latin typeface="Calibri"/>
                <a:cs typeface="Calibri"/>
              </a:rPr>
              <a:t>in many </a:t>
            </a:r>
            <a:r>
              <a:rPr sz="1200" spc="-5" dirty="0">
                <a:latin typeface="Calibri"/>
                <a:cs typeface="Calibri"/>
              </a:rPr>
              <a:t>cases </a:t>
            </a:r>
            <a:r>
              <a:rPr sz="1200" spc="-10" dirty="0">
                <a:latin typeface="Calibri"/>
                <a:cs typeface="Calibri"/>
              </a:rPr>
              <a:t>they have </a:t>
            </a:r>
            <a:r>
              <a:rPr sz="1200" dirty="0">
                <a:latin typeface="Calibri"/>
                <a:cs typeface="Calibri"/>
              </a:rPr>
              <a:t>no </a:t>
            </a:r>
            <a:r>
              <a:rPr sz="1200" spc="-5" dirty="0">
                <a:latin typeface="Calibri"/>
                <a:cs typeface="Calibri"/>
              </a:rPr>
              <a:t>other choice.  </a:t>
            </a:r>
            <a:r>
              <a:rPr sz="1200" dirty="0">
                <a:latin typeface="Calibri"/>
                <a:cs typeface="Calibri"/>
              </a:rPr>
              <a:t>Additionally it </a:t>
            </a:r>
            <a:r>
              <a:rPr sz="1200" spc="-5" dirty="0">
                <a:latin typeface="Calibri"/>
                <a:cs typeface="Calibri"/>
              </a:rPr>
              <a:t>perpetuates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poverty which </a:t>
            </a:r>
            <a:r>
              <a:rPr sz="1200" spc="-10" dirty="0">
                <a:latin typeface="Calibri"/>
                <a:cs typeface="Calibri"/>
              </a:rPr>
              <a:t>forces </a:t>
            </a:r>
            <a:r>
              <a:rPr sz="1200" dirty="0">
                <a:latin typeface="Calibri"/>
                <a:cs typeface="Calibri"/>
              </a:rPr>
              <a:t>these </a:t>
            </a:r>
            <a:r>
              <a:rPr sz="1200" spc="-5" dirty="0">
                <a:latin typeface="Calibri"/>
                <a:cs typeface="Calibri"/>
              </a:rPr>
              <a:t>kids into </a:t>
            </a:r>
            <a:r>
              <a:rPr sz="1200" dirty="0">
                <a:latin typeface="Calibri"/>
                <a:cs typeface="Calibri"/>
              </a:rPr>
              <a:t>labour in </a:t>
            </a:r>
            <a:r>
              <a:rPr sz="1200" spc="-5" dirty="0">
                <a:latin typeface="Calibri"/>
                <a:cs typeface="Calibri"/>
              </a:rPr>
              <a:t>order to</a:t>
            </a:r>
            <a:r>
              <a:rPr sz="1200" spc="-1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survive.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72461" y="6753606"/>
            <a:ext cx="6172200" cy="36830"/>
          </a:xfrm>
          <a:custGeom>
            <a:avLst/>
            <a:gdLst/>
            <a:ahLst/>
            <a:cxnLst/>
            <a:rect l="l" t="t" r="r" b="b"/>
            <a:pathLst>
              <a:path w="6172200" h="36829">
                <a:moveTo>
                  <a:pt x="0" y="36576"/>
                </a:moveTo>
                <a:lnTo>
                  <a:pt x="6172199" y="36576"/>
                </a:lnTo>
                <a:lnTo>
                  <a:pt x="6172199" y="0"/>
                </a:lnTo>
                <a:lnTo>
                  <a:pt x="0" y="0"/>
                </a:lnTo>
                <a:lnTo>
                  <a:pt x="0" y="365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72461" y="5775197"/>
            <a:ext cx="6172200" cy="1015365"/>
          </a:xfrm>
          <a:custGeom>
            <a:avLst/>
            <a:gdLst/>
            <a:ahLst/>
            <a:cxnLst/>
            <a:rect l="l" t="t" r="r" b="b"/>
            <a:pathLst>
              <a:path w="6172200" h="1015365">
                <a:moveTo>
                  <a:pt x="0" y="1014983"/>
                </a:moveTo>
                <a:lnTo>
                  <a:pt x="6172199" y="1014983"/>
                </a:lnTo>
                <a:lnTo>
                  <a:pt x="6172199" y="0"/>
                </a:lnTo>
                <a:lnTo>
                  <a:pt x="0" y="0"/>
                </a:lnTo>
                <a:lnTo>
                  <a:pt x="0" y="1014983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263394" y="5928664"/>
            <a:ext cx="5851525" cy="701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1. A </a:t>
            </a:r>
            <a:r>
              <a:rPr sz="1200" spc="-5" dirty="0">
                <a:latin typeface="Calibri"/>
                <a:cs typeface="Calibri"/>
              </a:rPr>
              <a:t>generation of educated children will become </a:t>
            </a:r>
            <a:r>
              <a:rPr sz="1200" dirty="0">
                <a:latin typeface="Calibri"/>
                <a:cs typeface="Calibri"/>
              </a:rPr>
              <a:t>the adults </a:t>
            </a:r>
            <a:r>
              <a:rPr sz="1200" spc="-5" dirty="0">
                <a:latin typeface="Calibri"/>
                <a:cs typeface="Calibri"/>
              </a:rPr>
              <a:t>that </a:t>
            </a:r>
            <a:r>
              <a:rPr sz="1200" spc="-10" dirty="0">
                <a:latin typeface="Calibri"/>
                <a:cs typeface="Calibri"/>
              </a:rPr>
              <a:t>can </a:t>
            </a:r>
            <a:r>
              <a:rPr sz="1200" spc="-5" dirty="0">
                <a:latin typeface="Calibri"/>
                <a:cs typeface="Calibri"/>
              </a:rPr>
              <a:t>boost development</a:t>
            </a:r>
            <a:r>
              <a:rPr sz="1200" spc="4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and</a:t>
            </a:r>
            <a:endParaRPr sz="1200">
              <a:latin typeface="Calibri"/>
              <a:cs typeface="Calibri"/>
            </a:endParaRPr>
          </a:p>
          <a:p>
            <a:pPr marL="2286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hence </a:t>
            </a:r>
            <a:r>
              <a:rPr sz="1200" spc="-5" dirty="0">
                <a:latin typeface="Calibri"/>
                <a:cs typeface="Calibri"/>
              </a:rPr>
              <a:t>drive society </a:t>
            </a:r>
            <a:r>
              <a:rPr sz="1200" dirty="0">
                <a:latin typeface="Calibri"/>
                <a:cs typeface="Calibri"/>
              </a:rPr>
              <a:t>out </a:t>
            </a:r>
            <a:r>
              <a:rPr sz="1200" spc="-5" dirty="0">
                <a:latin typeface="Calibri"/>
                <a:cs typeface="Calibri"/>
              </a:rPr>
              <a:t>of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poverty</a:t>
            </a:r>
            <a:r>
              <a:rPr sz="1200" spc="-6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cycle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2. </a:t>
            </a:r>
            <a:r>
              <a:rPr sz="1200" spc="-10" dirty="0">
                <a:latin typeface="Calibri"/>
                <a:cs typeface="Calibri"/>
              </a:rPr>
              <a:t>Every </a:t>
            </a:r>
            <a:r>
              <a:rPr sz="1200" spc="-5" dirty="0">
                <a:latin typeface="Calibri"/>
                <a:cs typeface="Calibri"/>
              </a:rPr>
              <a:t>child </a:t>
            </a:r>
            <a:r>
              <a:rPr sz="1200" dirty="0">
                <a:latin typeface="Calibri"/>
                <a:cs typeface="Calibri"/>
              </a:rPr>
              <a:t>is entitled </a:t>
            </a:r>
            <a:r>
              <a:rPr sz="1200" spc="-5" dirty="0">
                <a:latin typeface="Calibri"/>
                <a:cs typeface="Calibri"/>
              </a:rPr>
              <a:t>to </a:t>
            </a:r>
            <a:r>
              <a:rPr sz="1200" dirty="0">
                <a:latin typeface="Calibri"/>
                <a:cs typeface="Calibri"/>
              </a:rPr>
              <a:t>a </a:t>
            </a:r>
            <a:r>
              <a:rPr sz="1200" spc="-5" dirty="0">
                <a:latin typeface="Calibri"/>
                <a:cs typeface="Calibri"/>
              </a:rPr>
              <a:t>healthy </a:t>
            </a:r>
            <a:r>
              <a:rPr sz="1200" dirty="0">
                <a:latin typeface="Calibri"/>
                <a:cs typeface="Calibri"/>
              </a:rPr>
              <a:t>and </a:t>
            </a:r>
            <a:r>
              <a:rPr sz="1200" spc="-10" dirty="0">
                <a:latin typeface="Calibri"/>
                <a:cs typeface="Calibri"/>
              </a:rPr>
              <a:t>safe </a:t>
            </a:r>
            <a:r>
              <a:rPr sz="1200" dirty="0">
                <a:latin typeface="Calibri"/>
                <a:cs typeface="Calibri"/>
              </a:rPr>
              <a:t>childhood </a:t>
            </a:r>
            <a:r>
              <a:rPr sz="1200" spc="-5" dirty="0">
                <a:latin typeface="Calibri"/>
                <a:cs typeface="Calibri"/>
              </a:rPr>
              <a:t>without </a:t>
            </a:r>
            <a:r>
              <a:rPr sz="1200" dirty="0">
                <a:latin typeface="Calibri"/>
                <a:cs typeface="Calibri"/>
              </a:rPr>
              <a:t>bearing the </a:t>
            </a:r>
            <a:r>
              <a:rPr sz="1200" spc="-5" dirty="0">
                <a:latin typeface="Calibri"/>
                <a:cs typeface="Calibri"/>
              </a:rPr>
              <a:t>burden of</a:t>
            </a:r>
            <a:r>
              <a:rPr sz="1200" spc="-8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labour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3. </a:t>
            </a:r>
            <a:r>
              <a:rPr sz="1200" spc="-15" dirty="0">
                <a:latin typeface="Calibri"/>
                <a:cs typeface="Calibri"/>
              </a:rPr>
              <a:t>Even </a:t>
            </a:r>
            <a:r>
              <a:rPr sz="1200" dirty="0">
                <a:latin typeface="Calibri"/>
                <a:cs typeface="Calibri"/>
              </a:rPr>
              <a:t>a </a:t>
            </a:r>
            <a:r>
              <a:rPr sz="1200" spc="-10" dirty="0">
                <a:latin typeface="Calibri"/>
                <a:cs typeface="Calibri"/>
              </a:rPr>
              <a:t>safe work </a:t>
            </a:r>
            <a:r>
              <a:rPr sz="1200" spc="-5" dirty="0">
                <a:latin typeface="Calibri"/>
                <a:cs typeface="Calibri"/>
              </a:rPr>
              <a:t>environment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unsuitable </a:t>
            </a:r>
            <a:r>
              <a:rPr sz="1200" spc="-10" dirty="0">
                <a:latin typeface="Calibri"/>
                <a:cs typeface="Calibri"/>
              </a:rPr>
              <a:t>for </a:t>
            </a:r>
            <a:r>
              <a:rPr sz="1200" dirty="0">
                <a:latin typeface="Calibri"/>
                <a:cs typeface="Calibri"/>
              </a:rPr>
              <a:t>an under </a:t>
            </a:r>
            <a:r>
              <a:rPr sz="1200" spc="-5" dirty="0">
                <a:latin typeface="Calibri"/>
                <a:cs typeface="Calibri"/>
              </a:rPr>
              <a:t>aged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person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172461" y="5732526"/>
            <a:ext cx="6172200" cy="1016635"/>
          </a:xfrm>
          <a:custGeom>
            <a:avLst/>
            <a:gdLst/>
            <a:ahLst/>
            <a:cxnLst/>
            <a:rect l="l" t="t" r="r" b="b"/>
            <a:pathLst>
              <a:path w="6172200" h="1016634">
                <a:moveTo>
                  <a:pt x="0" y="1016508"/>
                </a:moveTo>
                <a:lnTo>
                  <a:pt x="6172199" y="1016508"/>
                </a:lnTo>
                <a:lnTo>
                  <a:pt x="6172199" y="0"/>
                </a:lnTo>
                <a:lnTo>
                  <a:pt x="0" y="0"/>
                </a:lnTo>
                <a:lnTo>
                  <a:pt x="0" y="1016508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263394" y="5928664"/>
            <a:ext cx="5835650" cy="701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1. Their </a:t>
            </a:r>
            <a:r>
              <a:rPr sz="1200" spc="-5" dirty="0">
                <a:latin typeface="Calibri"/>
                <a:cs typeface="Calibri"/>
              </a:rPr>
              <a:t>future </a:t>
            </a:r>
            <a:r>
              <a:rPr sz="1200" dirty="0">
                <a:latin typeface="Calibri"/>
                <a:cs typeface="Calibri"/>
              </a:rPr>
              <a:t>is depending </a:t>
            </a:r>
            <a:r>
              <a:rPr sz="1200" spc="-5" dirty="0">
                <a:latin typeface="Calibri"/>
                <a:cs typeface="Calibri"/>
              </a:rPr>
              <a:t>on </a:t>
            </a:r>
            <a:r>
              <a:rPr sz="1200" dirty="0">
                <a:latin typeface="Calibri"/>
                <a:cs typeface="Calibri"/>
              </a:rPr>
              <a:t>their ability </a:t>
            </a:r>
            <a:r>
              <a:rPr sz="1200" spc="-5" dirty="0">
                <a:latin typeface="Calibri"/>
                <a:cs typeface="Calibri"/>
              </a:rPr>
              <a:t>to survive which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often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reason </a:t>
            </a:r>
            <a:r>
              <a:rPr sz="1200" spc="-10" dirty="0">
                <a:latin typeface="Calibri"/>
                <a:cs typeface="Calibri"/>
              </a:rPr>
              <a:t>for</a:t>
            </a:r>
            <a:r>
              <a:rPr sz="1200" spc="-10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working</a:t>
            </a:r>
            <a:endParaRPr sz="1200">
              <a:latin typeface="Calibri"/>
              <a:cs typeface="Calibri"/>
            </a:endParaRPr>
          </a:p>
          <a:p>
            <a:pPr marL="228600" indent="-2286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2. </a:t>
            </a:r>
            <a:r>
              <a:rPr sz="1200" spc="-5" dirty="0">
                <a:latin typeface="Calibri"/>
                <a:cs typeface="Calibri"/>
              </a:rPr>
              <a:t>There </a:t>
            </a:r>
            <a:r>
              <a:rPr sz="1200" dirty="0">
                <a:latin typeface="Calibri"/>
                <a:cs typeface="Calibri"/>
              </a:rPr>
              <a:t>is no </a:t>
            </a:r>
            <a:r>
              <a:rPr sz="1200" spc="-5" dirty="0">
                <a:latin typeface="Calibri"/>
                <a:cs typeface="Calibri"/>
              </a:rPr>
              <a:t>point </a:t>
            </a:r>
            <a:r>
              <a:rPr sz="1200" dirty="0">
                <a:latin typeface="Calibri"/>
                <a:cs typeface="Calibri"/>
              </a:rPr>
              <a:t>in </a:t>
            </a:r>
            <a:r>
              <a:rPr sz="1200" spc="-5" dirty="0">
                <a:latin typeface="Calibri"/>
                <a:cs typeface="Calibri"/>
              </a:rPr>
              <a:t>focusing on </a:t>
            </a:r>
            <a:r>
              <a:rPr sz="1200" dirty="0">
                <a:latin typeface="Calibri"/>
                <a:cs typeface="Calibri"/>
              </a:rPr>
              <a:t>childhood </a:t>
            </a:r>
            <a:r>
              <a:rPr sz="1200" spc="-5" dirty="0">
                <a:latin typeface="Calibri"/>
                <a:cs typeface="Calibri"/>
              </a:rPr>
              <a:t>when survival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10" dirty="0">
                <a:latin typeface="Calibri"/>
                <a:cs typeface="Calibri"/>
              </a:rPr>
              <a:t>at </a:t>
            </a:r>
            <a:r>
              <a:rPr sz="1200" spc="-15" dirty="0">
                <a:latin typeface="Calibri"/>
                <a:cs typeface="Calibri"/>
              </a:rPr>
              <a:t>stake </a:t>
            </a:r>
            <a:r>
              <a:rPr sz="1200" dirty="0">
                <a:latin typeface="Calibri"/>
                <a:cs typeface="Calibri"/>
              </a:rPr>
              <a:t>and the basic needs </a:t>
            </a:r>
            <a:r>
              <a:rPr sz="1200" spc="-5" dirty="0">
                <a:latin typeface="Calibri"/>
                <a:cs typeface="Calibri"/>
              </a:rPr>
              <a:t>are  not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met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3. The </a:t>
            </a:r>
            <a:r>
              <a:rPr sz="1200" spc="-5" dirty="0">
                <a:latin typeface="Calibri"/>
                <a:cs typeface="Calibri"/>
              </a:rPr>
              <a:t>solution to that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not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abolition </a:t>
            </a:r>
            <a:r>
              <a:rPr sz="1200" dirty="0">
                <a:latin typeface="Calibri"/>
                <a:cs typeface="Calibri"/>
              </a:rPr>
              <a:t>of </a:t>
            </a:r>
            <a:r>
              <a:rPr sz="1200" spc="-5" dirty="0">
                <a:latin typeface="Calibri"/>
                <a:cs typeface="Calibri"/>
              </a:rPr>
              <a:t>child </a:t>
            </a:r>
            <a:r>
              <a:rPr sz="1200" spc="-20" dirty="0">
                <a:latin typeface="Calibri"/>
                <a:cs typeface="Calibri"/>
              </a:rPr>
              <a:t>labor, </a:t>
            </a:r>
            <a:r>
              <a:rPr sz="1200" dirty="0">
                <a:latin typeface="Calibri"/>
                <a:cs typeface="Calibri"/>
              </a:rPr>
              <a:t>but </a:t>
            </a:r>
            <a:r>
              <a:rPr sz="1200" spc="-5" dirty="0">
                <a:latin typeface="Calibri"/>
                <a:cs typeface="Calibri"/>
              </a:rPr>
              <a:t>making </a:t>
            </a:r>
            <a:r>
              <a:rPr sz="1200" spc="-10" dirty="0">
                <a:latin typeface="Calibri"/>
                <a:cs typeface="Calibri"/>
              </a:rPr>
              <a:t>work </a:t>
            </a:r>
            <a:r>
              <a:rPr sz="1200" spc="-5" dirty="0">
                <a:latin typeface="Calibri"/>
                <a:cs typeface="Calibri"/>
              </a:rPr>
              <a:t>environments</a:t>
            </a:r>
            <a:r>
              <a:rPr sz="1200" spc="-160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safer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134361" y="5747765"/>
            <a:ext cx="6172200" cy="1015365"/>
          </a:xfrm>
          <a:custGeom>
            <a:avLst/>
            <a:gdLst/>
            <a:ahLst/>
            <a:cxnLst/>
            <a:rect l="l" t="t" r="r" b="b"/>
            <a:pathLst>
              <a:path w="6172200" h="1015365">
                <a:moveTo>
                  <a:pt x="0" y="1014984"/>
                </a:moveTo>
                <a:lnTo>
                  <a:pt x="6172199" y="1014984"/>
                </a:lnTo>
                <a:lnTo>
                  <a:pt x="6172199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2225294" y="5825947"/>
            <a:ext cx="5989955" cy="883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1. </a:t>
            </a:r>
            <a:r>
              <a:rPr sz="1200" spc="-5" dirty="0">
                <a:latin typeface="Calibri"/>
                <a:cs typeface="Calibri"/>
              </a:rPr>
              <a:t>Often </a:t>
            </a:r>
            <a:r>
              <a:rPr sz="1200" dirty="0">
                <a:latin typeface="Calibri"/>
                <a:cs typeface="Calibri"/>
              </a:rPr>
              <a:t>their </a:t>
            </a:r>
            <a:r>
              <a:rPr sz="1200" spc="-5" dirty="0">
                <a:latin typeface="Calibri"/>
                <a:cs typeface="Calibri"/>
              </a:rPr>
              <a:t>chance to survive </a:t>
            </a:r>
            <a:r>
              <a:rPr sz="1200" dirty="0">
                <a:latin typeface="Calibri"/>
                <a:cs typeface="Calibri"/>
              </a:rPr>
              <a:t>depends </a:t>
            </a:r>
            <a:r>
              <a:rPr sz="1200" spc="-5" dirty="0">
                <a:latin typeface="Calibri"/>
                <a:cs typeface="Calibri"/>
              </a:rPr>
              <a:t>on </a:t>
            </a:r>
            <a:r>
              <a:rPr sz="1200" dirty="0">
                <a:latin typeface="Calibri"/>
                <a:cs typeface="Calibri"/>
              </a:rPr>
              <a:t>their ability </a:t>
            </a:r>
            <a:r>
              <a:rPr sz="1200" spc="-5" dirty="0">
                <a:latin typeface="Calibri"/>
                <a:cs typeface="Calibri"/>
              </a:rPr>
              <a:t>to </a:t>
            </a:r>
            <a:r>
              <a:rPr sz="1200" spc="-10" dirty="0">
                <a:latin typeface="Calibri"/>
                <a:cs typeface="Calibri"/>
              </a:rPr>
              <a:t>work </a:t>
            </a:r>
            <a:r>
              <a:rPr sz="1200" spc="-5" dirty="0">
                <a:latin typeface="Calibri"/>
                <a:cs typeface="Calibri"/>
              </a:rPr>
              <a:t>so </a:t>
            </a:r>
            <a:r>
              <a:rPr sz="1200" dirty="0">
                <a:latin typeface="Calibri"/>
                <a:cs typeface="Calibri"/>
              </a:rPr>
              <a:t>it is necessary </a:t>
            </a:r>
            <a:r>
              <a:rPr sz="1200" spc="-5" dirty="0">
                <a:latin typeface="Calibri"/>
                <a:cs typeface="Calibri"/>
              </a:rPr>
              <a:t>to</a:t>
            </a:r>
            <a:r>
              <a:rPr sz="1200" dirty="0">
                <a:latin typeface="Calibri"/>
                <a:cs typeface="Calibri"/>
              </a:rPr>
              <a:t> learn</a:t>
            </a:r>
            <a:endParaRPr sz="1200">
              <a:latin typeface="Calibri"/>
              <a:cs typeface="Calibri"/>
            </a:endParaRPr>
          </a:p>
          <a:p>
            <a:pPr marL="2286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income to </a:t>
            </a:r>
            <a:r>
              <a:rPr sz="1200" spc="-10" dirty="0">
                <a:latin typeface="Calibri"/>
                <a:cs typeface="Calibri"/>
              </a:rPr>
              <a:t>have any</a:t>
            </a:r>
            <a:r>
              <a:rPr sz="1200" spc="-5" dirty="0">
                <a:latin typeface="Calibri"/>
                <a:cs typeface="Calibri"/>
              </a:rPr>
              <a:t> future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2. </a:t>
            </a:r>
            <a:r>
              <a:rPr sz="1200" spc="-5" dirty="0">
                <a:latin typeface="Calibri"/>
                <a:cs typeface="Calibri"/>
              </a:rPr>
              <a:t>Freedom of choice </a:t>
            </a:r>
            <a:r>
              <a:rPr sz="1200" dirty="0">
                <a:latin typeface="Calibri"/>
                <a:cs typeface="Calibri"/>
              </a:rPr>
              <a:t>is a </a:t>
            </a:r>
            <a:r>
              <a:rPr sz="1200" spc="-5" dirty="0">
                <a:latin typeface="Calibri"/>
                <a:cs typeface="Calibri"/>
              </a:rPr>
              <a:t>fundamental </a:t>
            </a:r>
            <a:r>
              <a:rPr sz="1200" dirty="0">
                <a:latin typeface="Calibri"/>
                <a:cs typeface="Calibri"/>
              </a:rPr>
              <a:t>liberty and an </a:t>
            </a:r>
            <a:r>
              <a:rPr sz="1200" spc="-5" dirty="0">
                <a:latin typeface="Calibri"/>
                <a:cs typeface="Calibri"/>
              </a:rPr>
              <a:t>unconditional </a:t>
            </a:r>
            <a:r>
              <a:rPr sz="1200" dirty="0">
                <a:latin typeface="Calibri"/>
                <a:cs typeface="Calibri"/>
              </a:rPr>
              <a:t>human</a:t>
            </a:r>
            <a:r>
              <a:rPr sz="1200" spc="-6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right</a:t>
            </a:r>
            <a:endParaRPr sz="1200">
              <a:latin typeface="Calibri"/>
              <a:cs typeface="Calibri"/>
            </a:endParaRPr>
          </a:p>
          <a:p>
            <a:pPr marL="228600" indent="-228600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3. </a:t>
            </a:r>
            <a:r>
              <a:rPr sz="1200" spc="-35" dirty="0">
                <a:latin typeface="Calibri"/>
                <a:cs typeface="Calibri"/>
              </a:rPr>
              <a:t>Take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example of farming families </a:t>
            </a:r>
            <a:r>
              <a:rPr sz="1200" spc="-10" dirty="0">
                <a:latin typeface="Calibri"/>
                <a:cs typeface="Calibri"/>
              </a:rPr>
              <a:t>that children have </a:t>
            </a:r>
            <a:r>
              <a:rPr sz="1200" spc="-5" dirty="0">
                <a:latin typeface="Calibri"/>
                <a:cs typeface="Calibri"/>
              </a:rPr>
              <a:t>to help, so educational </a:t>
            </a:r>
            <a:r>
              <a:rPr sz="1200" spc="-10" dirty="0">
                <a:latin typeface="Calibri"/>
                <a:cs typeface="Calibri"/>
              </a:rPr>
              <a:t>programs </a:t>
            </a:r>
            <a:r>
              <a:rPr sz="1200" spc="-5" dirty="0">
                <a:latin typeface="Calibri"/>
                <a:cs typeface="Calibri"/>
              </a:rPr>
              <a:t>are  adjusted to harvesting</a:t>
            </a:r>
            <a:r>
              <a:rPr sz="1200" spc="-5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cycles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143505" y="5737097"/>
            <a:ext cx="6172200" cy="1016635"/>
          </a:xfrm>
          <a:custGeom>
            <a:avLst/>
            <a:gdLst/>
            <a:ahLst/>
            <a:cxnLst/>
            <a:rect l="l" t="t" r="r" b="b"/>
            <a:pathLst>
              <a:path w="6172200" h="1016634">
                <a:moveTo>
                  <a:pt x="0" y="1016507"/>
                </a:moveTo>
                <a:lnTo>
                  <a:pt x="6172200" y="1016507"/>
                </a:lnTo>
                <a:lnTo>
                  <a:pt x="6172200" y="0"/>
                </a:lnTo>
                <a:lnTo>
                  <a:pt x="0" y="0"/>
                </a:lnTo>
                <a:lnTo>
                  <a:pt x="0" y="101650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253995" y="5812840"/>
            <a:ext cx="5817235" cy="884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1. </a:t>
            </a:r>
            <a:r>
              <a:rPr sz="1200" spc="-5" dirty="0">
                <a:latin typeface="Calibri"/>
                <a:cs typeface="Calibri"/>
              </a:rPr>
              <a:t>Children who are working are deprived of educational opportunities that will </a:t>
            </a:r>
            <a:r>
              <a:rPr sz="1200" spc="-10" dirty="0">
                <a:latin typeface="Calibri"/>
                <a:cs typeface="Calibri"/>
              </a:rPr>
              <a:t>offer </a:t>
            </a:r>
            <a:r>
              <a:rPr sz="1200" dirty="0">
                <a:latin typeface="Calibri"/>
                <a:cs typeface="Calibri"/>
              </a:rPr>
              <a:t>them</a:t>
            </a:r>
            <a:r>
              <a:rPr sz="1200" spc="25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a</a:t>
            </a:r>
            <a:endParaRPr sz="1200">
              <a:latin typeface="Calibri"/>
              <a:cs typeface="Calibri"/>
            </a:endParaRPr>
          </a:p>
          <a:p>
            <a:pPr marL="2286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better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future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2. </a:t>
            </a:r>
            <a:r>
              <a:rPr sz="1200" spc="-5" dirty="0">
                <a:latin typeface="Calibri"/>
                <a:cs typeface="Calibri"/>
              </a:rPr>
              <a:t>Children who are working are deprived of </a:t>
            </a:r>
            <a:r>
              <a:rPr sz="1200" dirty="0">
                <a:latin typeface="Calibri"/>
                <a:cs typeface="Calibri"/>
              </a:rPr>
              <a:t>their</a:t>
            </a:r>
            <a:r>
              <a:rPr sz="1200" spc="2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childhood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3. </a:t>
            </a:r>
            <a:r>
              <a:rPr sz="1200" spc="-15" dirty="0">
                <a:latin typeface="Calibri"/>
                <a:cs typeface="Calibri"/>
              </a:rPr>
              <a:t>Work </a:t>
            </a:r>
            <a:r>
              <a:rPr sz="1200" spc="-5" dirty="0">
                <a:latin typeface="Calibri"/>
                <a:cs typeface="Calibri"/>
              </a:rPr>
              <a:t>environments </a:t>
            </a:r>
            <a:r>
              <a:rPr sz="1200" dirty="0">
                <a:latin typeface="Calibri"/>
                <a:cs typeface="Calibri"/>
              </a:rPr>
              <a:t>in </a:t>
            </a:r>
            <a:r>
              <a:rPr sz="1200" spc="-5" dirty="0">
                <a:latin typeface="Calibri"/>
                <a:cs typeface="Calibri"/>
              </a:rPr>
              <a:t>areas where child </a:t>
            </a:r>
            <a:r>
              <a:rPr sz="1200" dirty="0">
                <a:latin typeface="Calibri"/>
                <a:cs typeface="Calibri"/>
              </a:rPr>
              <a:t>labour is </a:t>
            </a:r>
            <a:r>
              <a:rPr sz="1200" spc="-5" dirty="0">
                <a:latin typeface="Calibri"/>
                <a:cs typeface="Calibri"/>
              </a:rPr>
              <a:t>common are often hazardous,</a:t>
            </a:r>
            <a:r>
              <a:rPr sz="1200" dirty="0">
                <a:latin typeface="Calibri"/>
                <a:cs typeface="Calibri"/>
              </a:rPr>
              <a:t> especially</a:t>
            </a:r>
            <a:endParaRPr sz="1200">
              <a:latin typeface="Calibri"/>
              <a:cs typeface="Calibri"/>
            </a:endParaRPr>
          </a:p>
          <a:p>
            <a:pPr marL="228600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for </a:t>
            </a:r>
            <a:r>
              <a:rPr sz="1200" dirty="0">
                <a:latin typeface="Calibri"/>
                <a:cs typeface="Calibri"/>
              </a:rPr>
              <a:t>the under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aged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143505" y="5737097"/>
            <a:ext cx="29209" cy="24765"/>
          </a:xfrm>
          <a:custGeom>
            <a:avLst/>
            <a:gdLst/>
            <a:ahLst/>
            <a:cxnLst/>
            <a:rect l="l" t="t" r="r" b="b"/>
            <a:pathLst>
              <a:path w="29210" h="24764">
                <a:moveTo>
                  <a:pt x="0" y="24383"/>
                </a:moveTo>
                <a:lnTo>
                  <a:pt x="28956" y="24383"/>
                </a:lnTo>
                <a:lnTo>
                  <a:pt x="28956" y="0"/>
                </a:lnTo>
                <a:lnTo>
                  <a:pt x="0" y="0"/>
                </a:lnTo>
                <a:lnTo>
                  <a:pt x="0" y="24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43505" y="5737097"/>
            <a:ext cx="6172200" cy="1016635"/>
          </a:xfrm>
          <a:custGeom>
            <a:avLst/>
            <a:gdLst/>
            <a:ahLst/>
            <a:cxnLst/>
            <a:rect l="l" t="t" r="r" b="b"/>
            <a:pathLst>
              <a:path w="6172200" h="1016634">
                <a:moveTo>
                  <a:pt x="0" y="1016507"/>
                </a:moveTo>
                <a:lnTo>
                  <a:pt x="6172200" y="1016507"/>
                </a:lnTo>
                <a:lnTo>
                  <a:pt x="6172200" y="0"/>
                </a:lnTo>
                <a:lnTo>
                  <a:pt x="0" y="0"/>
                </a:lnTo>
                <a:lnTo>
                  <a:pt x="0" y="101650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234819" y="5733592"/>
            <a:ext cx="5923915" cy="1067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1. </a:t>
            </a:r>
            <a:r>
              <a:rPr sz="1200" spc="-5" dirty="0">
                <a:latin typeface="Calibri"/>
                <a:cs typeface="Calibri"/>
              </a:rPr>
              <a:t>Children who </a:t>
            </a:r>
            <a:r>
              <a:rPr sz="1200" spc="-10" dirty="0">
                <a:latin typeface="Calibri"/>
                <a:cs typeface="Calibri"/>
              </a:rPr>
              <a:t>work </a:t>
            </a:r>
            <a:r>
              <a:rPr sz="1200" spc="-5" dirty="0">
                <a:latin typeface="Calibri"/>
                <a:cs typeface="Calibri"/>
              </a:rPr>
              <a:t>are to </a:t>
            </a:r>
            <a:r>
              <a:rPr sz="1200" dirty="0">
                <a:latin typeface="Calibri"/>
                <a:cs typeface="Calibri"/>
              </a:rPr>
              <a:t>a </a:t>
            </a:r>
            <a:r>
              <a:rPr sz="1200" spc="-5" dirty="0">
                <a:latin typeface="Calibri"/>
                <a:cs typeface="Calibri"/>
              </a:rPr>
              <a:t>great extent excluded </a:t>
            </a:r>
            <a:r>
              <a:rPr sz="1200" spc="-10" dirty="0">
                <a:latin typeface="Calibri"/>
                <a:cs typeface="Calibri"/>
              </a:rPr>
              <a:t>from </a:t>
            </a:r>
            <a:r>
              <a:rPr sz="1200" spc="-5" dirty="0">
                <a:latin typeface="Calibri"/>
                <a:cs typeface="Calibri"/>
              </a:rPr>
              <a:t>education </a:t>
            </a:r>
            <a:r>
              <a:rPr sz="1200" dirty="0">
                <a:latin typeface="Calibri"/>
                <a:cs typeface="Calibri"/>
              </a:rPr>
              <a:t>and this inhibits</a:t>
            </a:r>
            <a:r>
              <a:rPr sz="1200" spc="-3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their</a:t>
            </a:r>
            <a:endParaRPr sz="1200">
              <a:latin typeface="Calibri"/>
              <a:cs typeface="Calibri"/>
            </a:endParaRPr>
          </a:p>
          <a:p>
            <a:pPr marL="2286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future chance to </a:t>
            </a:r>
            <a:r>
              <a:rPr sz="1200" spc="-10" dirty="0">
                <a:latin typeface="Calibri"/>
                <a:cs typeface="Calibri"/>
              </a:rPr>
              <a:t>get </a:t>
            </a:r>
            <a:r>
              <a:rPr sz="1200" dirty="0">
                <a:latin typeface="Calibri"/>
                <a:cs typeface="Calibri"/>
              </a:rPr>
              <a:t>out </a:t>
            </a:r>
            <a:r>
              <a:rPr sz="1200" spc="-5" dirty="0">
                <a:latin typeface="Calibri"/>
                <a:cs typeface="Calibri"/>
              </a:rPr>
              <a:t>of</a:t>
            </a:r>
            <a:r>
              <a:rPr sz="1200" spc="-2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poverty</a:t>
            </a:r>
            <a:endParaRPr sz="1200">
              <a:latin typeface="Calibri"/>
              <a:cs typeface="Calibri"/>
            </a:endParaRPr>
          </a:p>
          <a:p>
            <a:pPr marL="228600" marR="375920" indent="-229235"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2. </a:t>
            </a:r>
            <a:r>
              <a:rPr sz="1200" spc="-5" dirty="0">
                <a:latin typeface="Calibri"/>
                <a:cs typeface="Calibri"/>
              </a:rPr>
              <a:t>Freedom of </a:t>
            </a:r>
            <a:r>
              <a:rPr sz="1200" spc="-10" dirty="0">
                <a:latin typeface="Calibri"/>
                <a:cs typeface="Calibri"/>
              </a:rPr>
              <a:t>contract </a:t>
            </a:r>
            <a:r>
              <a:rPr sz="1200" dirty="0">
                <a:latin typeface="Calibri"/>
                <a:cs typeface="Calibri"/>
              </a:rPr>
              <a:t>is </a:t>
            </a:r>
            <a:r>
              <a:rPr sz="1200" spc="-5" dirty="0">
                <a:latin typeface="Calibri"/>
                <a:cs typeface="Calibri"/>
              </a:rPr>
              <a:t>not more important </a:t>
            </a:r>
            <a:r>
              <a:rPr sz="1200" dirty="0">
                <a:latin typeface="Calibri"/>
                <a:cs typeface="Calibri"/>
              </a:rPr>
              <a:t>than their </a:t>
            </a:r>
            <a:r>
              <a:rPr sz="1200" spc="-5" dirty="0">
                <a:latin typeface="Calibri"/>
                <a:cs typeface="Calibri"/>
              </a:rPr>
              <a:t>right to </a:t>
            </a:r>
            <a:r>
              <a:rPr sz="1200" dirty="0">
                <a:latin typeface="Calibri"/>
                <a:cs typeface="Calibri"/>
              </a:rPr>
              <a:t>a </a:t>
            </a:r>
            <a:r>
              <a:rPr sz="1200" spc="-5" dirty="0">
                <a:latin typeface="Calibri"/>
                <a:cs typeface="Calibri"/>
              </a:rPr>
              <a:t>healthy </a:t>
            </a:r>
            <a:r>
              <a:rPr sz="1200" dirty="0">
                <a:latin typeface="Calibri"/>
                <a:cs typeface="Calibri"/>
              </a:rPr>
              <a:t>childhood and  </a:t>
            </a:r>
            <a:r>
              <a:rPr sz="1200" spc="-5" dirty="0">
                <a:latin typeface="Calibri"/>
                <a:cs typeface="Calibri"/>
              </a:rPr>
              <a:t>proper</a:t>
            </a:r>
            <a:r>
              <a:rPr sz="1200" spc="-3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education.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3. </a:t>
            </a:r>
            <a:r>
              <a:rPr sz="1200" spc="-5" dirty="0">
                <a:latin typeface="Calibri"/>
                <a:cs typeface="Calibri"/>
              </a:rPr>
              <a:t>Children who </a:t>
            </a:r>
            <a:r>
              <a:rPr sz="1200" spc="-10" dirty="0">
                <a:latin typeface="Calibri"/>
                <a:cs typeface="Calibri"/>
              </a:rPr>
              <a:t>work </a:t>
            </a:r>
            <a:r>
              <a:rPr sz="1200" spc="-5" dirty="0">
                <a:latin typeface="Calibri"/>
                <a:cs typeface="Calibri"/>
              </a:rPr>
              <a:t>are underpaid compared to </a:t>
            </a:r>
            <a:r>
              <a:rPr sz="1200" dirty="0">
                <a:latin typeface="Calibri"/>
                <a:cs typeface="Calibri"/>
              </a:rPr>
              <a:t>adults and this helps in </a:t>
            </a:r>
            <a:r>
              <a:rPr sz="1200" spc="-5" dirty="0">
                <a:latin typeface="Calibri"/>
                <a:cs typeface="Calibri"/>
              </a:rPr>
              <a:t>perpetuating</a:t>
            </a:r>
            <a:r>
              <a:rPr sz="1200" spc="-5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poverty</a:t>
            </a:r>
            <a:endParaRPr sz="1200">
              <a:latin typeface="Calibri"/>
              <a:cs typeface="Calibri"/>
            </a:endParaRPr>
          </a:p>
          <a:p>
            <a:pPr marL="22860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conditions since </a:t>
            </a:r>
            <a:r>
              <a:rPr sz="1200" dirty="0">
                <a:latin typeface="Calibri"/>
                <a:cs typeface="Calibri"/>
              </a:rPr>
              <a:t>it </a:t>
            </a:r>
            <a:r>
              <a:rPr sz="1200" spc="-10" dirty="0">
                <a:latin typeface="Calibri"/>
                <a:cs typeface="Calibri"/>
              </a:rPr>
              <a:t>keeps wages </a:t>
            </a:r>
            <a:r>
              <a:rPr sz="1200" spc="-5" dirty="0">
                <a:latin typeface="Calibri"/>
                <a:cs typeface="Calibri"/>
              </a:rPr>
              <a:t>of </a:t>
            </a:r>
            <a:r>
              <a:rPr sz="1200" dirty="0">
                <a:latin typeface="Calibri"/>
                <a:cs typeface="Calibri"/>
              </a:rPr>
              <a:t>their </a:t>
            </a:r>
            <a:r>
              <a:rPr sz="1200" spc="-5" dirty="0">
                <a:latin typeface="Calibri"/>
                <a:cs typeface="Calibri"/>
              </a:rPr>
              <a:t>parents</a:t>
            </a:r>
            <a:r>
              <a:rPr sz="1200" spc="-40" dirty="0">
                <a:latin typeface="Calibri"/>
                <a:cs typeface="Calibri"/>
              </a:rPr>
              <a:t> </a:t>
            </a:r>
            <a:r>
              <a:rPr sz="1200" dirty="0">
                <a:latin typeface="Calibri"/>
                <a:cs typeface="Calibri"/>
              </a:rPr>
              <a:t>low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143505" y="5761482"/>
            <a:ext cx="6172200" cy="1015365"/>
          </a:xfrm>
          <a:custGeom>
            <a:avLst/>
            <a:gdLst/>
            <a:ahLst/>
            <a:cxnLst/>
            <a:rect l="l" t="t" r="r" b="b"/>
            <a:pathLst>
              <a:path w="6172200" h="1015365">
                <a:moveTo>
                  <a:pt x="0" y="1014984"/>
                </a:moveTo>
                <a:lnTo>
                  <a:pt x="6172200" y="1014984"/>
                </a:lnTo>
                <a:lnTo>
                  <a:pt x="6172200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143505" y="5761482"/>
            <a:ext cx="6172200" cy="1015365"/>
          </a:xfrm>
          <a:custGeom>
            <a:avLst/>
            <a:gdLst/>
            <a:ahLst/>
            <a:cxnLst/>
            <a:rect l="l" t="t" r="r" b="b"/>
            <a:pathLst>
              <a:path w="6172200" h="1015365">
                <a:moveTo>
                  <a:pt x="0" y="1014984"/>
                </a:moveTo>
                <a:lnTo>
                  <a:pt x="6172200" y="1014984"/>
                </a:lnTo>
                <a:lnTo>
                  <a:pt x="6172200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234819" y="6021019"/>
            <a:ext cx="5769610" cy="5181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latin typeface="Calibri"/>
                <a:cs typeface="Calibri"/>
              </a:rPr>
              <a:t>1. </a:t>
            </a:r>
            <a:r>
              <a:rPr sz="1200" spc="-5" dirty="0">
                <a:latin typeface="Calibri"/>
                <a:cs typeface="Calibri"/>
              </a:rPr>
              <a:t>Children would live </a:t>
            </a:r>
            <a:r>
              <a:rPr sz="1200" dirty="0">
                <a:latin typeface="Calibri"/>
                <a:cs typeface="Calibri"/>
              </a:rPr>
              <a:t>in </a:t>
            </a:r>
            <a:r>
              <a:rPr sz="1200" spc="-10" dirty="0">
                <a:latin typeface="Calibri"/>
                <a:cs typeface="Calibri"/>
              </a:rPr>
              <a:t>worse </a:t>
            </a:r>
            <a:r>
              <a:rPr sz="1200" spc="-5" dirty="0">
                <a:latin typeface="Calibri"/>
                <a:cs typeface="Calibri"/>
              </a:rPr>
              <a:t>poverty </a:t>
            </a:r>
            <a:r>
              <a:rPr sz="1200" dirty="0">
                <a:latin typeface="Calibri"/>
                <a:cs typeface="Calibri"/>
              </a:rPr>
              <a:t>if </a:t>
            </a:r>
            <a:r>
              <a:rPr sz="1200" spc="-5" dirty="0">
                <a:latin typeface="Calibri"/>
                <a:cs typeface="Calibri"/>
              </a:rPr>
              <a:t>they </a:t>
            </a:r>
            <a:r>
              <a:rPr sz="1200" spc="-10" dirty="0">
                <a:latin typeface="Calibri"/>
                <a:cs typeface="Calibri"/>
              </a:rPr>
              <a:t>were </a:t>
            </a:r>
            <a:r>
              <a:rPr sz="1200" spc="-5" dirty="0">
                <a:latin typeface="Calibri"/>
                <a:cs typeface="Calibri"/>
              </a:rPr>
              <a:t>not allowed to</a:t>
            </a:r>
            <a:r>
              <a:rPr sz="1200" spc="4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work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2. The </a:t>
            </a:r>
            <a:r>
              <a:rPr sz="1200" spc="-5" dirty="0">
                <a:latin typeface="Calibri"/>
                <a:cs typeface="Calibri"/>
              </a:rPr>
              <a:t>prohibition of child </a:t>
            </a:r>
            <a:r>
              <a:rPr sz="1200" dirty="0">
                <a:latin typeface="Calibri"/>
                <a:cs typeface="Calibri"/>
              </a:rPr>
              <a:t>labour </a:t>
            </a:r>
            <a:r>
              <a:rPr sz="1200" spc="-5" dirty="0">
                <a:latin typeface="Calibri"/>
                <a:cs typeface="Calibri"/>
              </a:rPr>
              <a:t>violates </a:t>
            </a:r>
            <a:r>
              <a:rPr sz="1200" dirty="0">
                <a:latin typeface="Calibri"/>
                <a:cs typeface="Calibri"/>
              </a:rPr>
              <a:t>their </a:t>
            </a:r>
            <a:r>
              <a:rPr sz="1200" spc="-5" dirty="0">
                <a:latin typeface="Calibri"/>
                <a:cs typeface="Calibri"/>
              </a:rPr>
              <a:t>freedom of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contract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sz="1200" dirty="0">
                <a:latin typeface="Calibri"/>
                <a:cs typeface="Calibri"/>
              </a:rPr>
              <a:t>3. </a:t>
            </a:r>
            <a:r>
              <a:rPr sz="1200" spc="-5" dirty="0">
                <a:latin typeface="Calibri"/>
                <a:cs typeface="Calibri"/>
              </a:rPr>
              <a:t>Often children </a:t>
            </a:r>
            <a:r>
              <a:rPr sz="1200" dirty="0">
                <a:latin typeface="Calibri"/>
                <a:cs typeface="Calibri"/>
              </a:rPr>
              <a:t>do </a:t>
            </a:r>
            <a:r>
              <a:rPr sz="1200" spc="-5" dirty="0">
                <a:latin typeface="Calibri"/>
                <a:cs typeface="Calibri"/>
              </a:rPr>
              <a:t>not </a:t>
            </a:r>
            <a:r>
              <a:rPr sz="1200" spc="-10" dirty="0">
                <a:latin typeface="Calibri"/>
                <a:cs typeface="Calibri"/>
              </a:rPr>
              <a:t>have </a:t>
            </a:r>
            <a:r>
              <a:rPr sz="1200" dirty="0">
                <a:latin typeface="Calibri"/>
                <a:cs typeface="Calibri"/>
              </a:rPr>
              <a:t>the </a:t>
            </a:r>
            <a:r>
              <a:rPr sz="1200" spc="-5" dirty="0">
                <a:latin typeface="Calibri"/>
                <a:cs typeface="Calibri"/>
              </a:rPr>
              <a:t>luxury to </a:t>
            </a:r>
            <a:r>
              <a:rPr sz="1200" spc="-15" dirty="0">
                <a:latin typeface="Calibri"/>
                <a:cs typeface="Calibri"/>
              </a:rPr>
              <a:t>stay </a:t>
            </a:r>
            <a:r>
              <a:rPr sz="1200" dirty="0">
                <a:latin typeface="Calibri"/>
                <a:cs typeface="Calibri"/>
              </a:rPr>
              <a:t>out </a:t>
            </a:r>
            <a:r>
              <a:rPr sz="1200" spc="-5" dirty="0">
                <a:latin typeface="Calibri"/>
                <a:cs typeface="Calibri"/>
              </a:rPr>
              <a:t>of </a:t>
            </a:r>
            <a:r>
              <a:rPr sz="1200" spc="-10" dirty="0">
                <a:latin typeface="Calibri"/>
                <a:cs typeface="Calibri"/>
              </a:rPr>
              <a:t>work </a:t>
            </a:r>
            <a:r>
              <a:rPr sz="1200" dirty="0">
                <a:latin typeface="Calibri"/>
                <a:cs typeface="Calibri"/>
              </a:rPr>
              <a:t>as </a:t>
            </a:r>
            <a:r>
              <a:rPr sz="1200" spc="-5" dirty="0">
                <a:latin typeface="Calibri"/>
                <a:cs typeface="Calibri"/>
              </a:rPr>
              <a:t>they </a:t>
            </a:r>
            <a:r>
              <a:rPr sz="1200" spc="-10" dirty="0">
                <a:latin typeface="Calibri"/>
                <a:cs typeface="Calibri"/>
              </a:rPr>
              <a:t>have </a:t>
            </a:r>
            <a:r>
              <a:rPr sz="1200" spc="-5" dirty="0">
                <a:latin typeface="Calibri"/>
                <a:cs typeface="Calibri"/>
              </a:rPr>
              <a:t>to assist </a:t>
            </a:r>
            <a:r>
              <a:rPr sz="1200" dirty="0">
                <a:latin typeface="Calibri"/>
                <a:cs typeface="Calibri"/>
              </a:rPr>
              <a:t>the</a:t>
            </a:r>
            <a:r>
              <a:rPr sz="1200" spc="7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family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172461" y="5737097"/>
            <a:ext cx="6172200" cy="1016635"/>
          </a:xfrm>
          <a:custGeom>
            <a:avLst/>
            <a:gdLst/>
            <a:ahLst/>
            <a:cxnLst/>
            <a:rect l="l" t="t" r="r" b="b"/>
            <a:pathLst>
              <a:path w="6172200" h="1016634">
                <a:moveTo>
                  <a:pt x="0" y="1016507"/>
                </a:moveTo>
                <a:lnTo>
                  <a:pt x="6172199" y="1016507"/>
                </a:lnTo>
                <a:lnTo>
                  <a:pt x="6172199" y="0"/>
                </a:lnTo>
                <a:lnTo>
                  <a:pt x="0" y="0"/>
                </a:lnTo>
                <a:lnTo>
                  <a:pt x="0" y="10165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72461" y="5737097"/>
            <a:ext cx="6172200" cy="1016635"/>
          </a:xfrm>
          <a:custGeom>
            <a:avLst/>
            <a:gdLst/>
            <a:ahLst/>
            <a:cxnLst/>
            <a:rect l="l" t="t" r="r" b="b"/>
            <a:pathLst>
              <a:path w="6172200" h="1016634">
                <a:moveTo>
                  <a:pt x="0" y="1016507"/>
                </a:moveTo>
                <a:lnTo>
                  <a:pt x="6172199" y="1016507"/>
                </a:lnTo>
                <a:lnTo>
                  <a:pt x="6172199" y="0"/>
                </a:lnTo>
                <a:lnTo>
                  <a:pt x="0" y="0"/>
                </a:lnTo>
                <a:lnTo>
                  <a:pt x="0" y="101650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6252" y="307352"/>
            <a:ext cx="8912622" cy="53813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0227" y="5029200"/>
            <a:ext cx="1248156" cy="12481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52400" y="1066800"/>
            <a:ext cx="576072" cy="5958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48000" y="1066800"/>
            <a:ext cx="512063" cy="59588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019800" y="1066800"/>
            <a:ext cx="521207" cy="5958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5900">
              <a:lnSpc>
                <a:spcPct val="100000"/>
              </a:lnSpc>
              <a:spcBef>
                <a:spcPts val="100"/>
              </a:spcBef>
            </a:pPr>
            <a:r>
              <a:rPr dirty="0"/>
              <a:t>Children </a:t>
            </a:r>
            <a:r>
              <a:rPr spc="-5" dirty="0"/>
              <a:t>Should </a:t>
            </a:r>
            <a:r>
              <a:rPr dirty="0"/>
              <a:t>be </a:t>
            </a:r>
            <a:r>
              <a:rPr spc="-5" dirty="0"/>
              <a:t>allowed to</a:t>
            </a:r>
            <a:r>
              <a:rPr spc="-65" dirty="0"/>
              <a:t> </a:t>
            </a:r>
            <a:r>
              <a:rPr dirty="0"/>
              <a:t>work</a:t>
            </a:r>
          </a:p>
        </p:txBody>
      </p:sp>
      <p:sp>
        <p:nvSpPr>
          <p:cNvPr id="31" name="object 31"/>
          <p:cNvSpPr txBox="1"/>
          <p:nvPr/>
        </p:nvSpPr>
        <p:spPr>
          <a:xfrm>
            <a:off x="1007465" y="1248917"/>
            <a:ext cx="15347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Doing</a:t>
            </a:r>
            <a:r>
              <a:rPr sz="1800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Research!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890517" y="1248917"/>
            <a:ext cx="15347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Doing</a:t>
            </a:r>
            <a:r>
              <a:rPr sz="1800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Research!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938009" y="1248917"/>
            <a:ext cx="15347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Doing</a:t>
            </a:r>
            <a:r>
              <a:rPr sz="1800" spc="-5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Research!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7398249" y="3910277"/>
            <a:ext cx="1500505" cy="1733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latin typeface="Calibri"/>
                <a:cs typeface="Calibri"/>
              </a:rPr>
              <a:t>The </a:t>
            </a:r>
            <a:r>
              <a:rPr sz="800" spc="-5" dirty="0">
                <a:latin typeface="Calibri"/>
                <a:cs typeface="Calibri"/>
              </a:rPr>
              <a:t>notion that </a:t>
            </a:r>
            <a:r>
              <a:rPr sz="800" dirty="0">
                <a:latin typeface="Calibri"/>
                <a:cs typeface="Calibri"/>
              </a:rPr>
              <a:t>in </a:t>
            </a:r>
            <a:r>
              <a:rPr sz="800" spc="-5" dirty="0">
                <a:latin typeface="Calibri"/>
                <a:cs typeface="Calibri"/>
              </a:rPr>
              <a:t>the </a:t>
            </a:r>
            <a:r>
              <a:rPr sz="800" dirty="0">
                <a:latin typeface="Calibri"/>
                <a:cs typeface="Calibri"/>
              </a:rPr>
              <a:t>long </a:t>
            </a:r>
            <a:r>
              <a:rPr sz="800" spc="-5" dirty="0">
                <a:latin typeface="Calibri"/>
                <a:cs typeface="Calibri"/>
              </a:rPr>
              <a:t>run </a:t>
            </a:r>
            <a:r>
              <a:rPr sz="800" dirty="0">
                <a:latin typeface="Calibri"/>
                <a:cs typeface="Calibri"/>
              </a:rPr>
              <a:t>all  </a:t>
            </a:r>
            <a:r>
              <a:rPr sz="800" spc="-5" dirty="0">
                <a:latin typeface="Calibri"/>
                <a:cs typeface="Calibri"/>
              </a:rPr>
              <a:t>society </a:t>
            </a:r>
            <a:r>
              <a:rPr sz="800" dirty="0">
                <a:latin typeface="Calibri"/>
                <a:cs typeface="Calibri"/>
              </a:rPr>
              <a:t>will </a:t>
            </a:r>
            <a:r>
              <a:rPr sz="800" spc="-5" dirty="0">
                <a:latin typeface="Calibri"/>
                <a:cs typeface="Calibri"/>
              </a:rPr>
              <a:t>be better </a:t>
            </a:r>
            <a:r>
              <a:rPr sz="800" dirty="0">
                <a:latin typeface="Calibri"/>
                <a:cs typeface="Calibri"/>
              </a:rPr>
              <a:t>off if child  </a:t>
            </a:r>
            <a:r>
              <a:rPr sz="800" spc="-5" dirty="0">
                <a:latin typeface="Calibri"/>
                <a:cs typeface="Calibri"/>
              </a:rPr>
              <a:t>work is prohibited, (assuming that  this is </a:t>
            </a:r>
            <a:r>
              <a:rPr sz="800" dirty="0">
                <a:latin typeface="Calibri"/>
                <a:cs typeface="Calibri"/>
              </a:rPr>
              <a:t>valid) </a:t>
            </a:r>
            <a:r>
              <a:rPr sz="800" spc="-5" dirty="0">
                <a:latin typeface="Calibri"/>
                <a:cs typeface="Calibri"/>
              </a:rPr>
              <a:t>means that </a:t>
            </a:r>
            <a:r>
              <a:rPr sz="800" dirty="0">
                <a:latin typeface="Calibri"/>
                <a:cs typeface="Calibri"/>
              </a:rPr>
              <a:t>a  </a:t>
            </a:r>
            <a:r>
              <a:rPr sz="800" spc="-5" dirty="0">
                <a:latin typeface="Calibri"/>
                <a:cs typeface="Calibri"/>
              </a:rPr>
              <a:t>generation </a:t>
            </a:r>
            <a:r>
              <a:rPr sz="800" dirty="0">
                <a:latin typeface="Calibri"/>
                <a:cs typeface="Calibri"/>
              </a:rPr>
              <a:t>of children have </a:t>
            </a:r>
            <a:r>
              <a:rPr sz="800" spc="-10" dirty="0">
                <a:latin typeface="Calibri"/>
                <a:cs typeface="Calibri"/>
              </a:rPr>
              <a:t>to  </a:t>
            </a:r>
            <a:r>
              <a:rPr sz="800" spc="-5" dirty="0">
                <a:latin typeface="Calibri"/>
                <a:cs typeface="Calibri"/>
              </a:rPr>
              <a:t>suffer from extreme poverty </a:t>
            </a:r>
            <a:r>
              <a:rPr sz="800" dirty="0">
                <a:latin typeface="Calibri"/>
                <a:cs typeface="Calibri"/>
              </a:rPr>
              <a:t>now  </a:t>
            </a:r>
            <a:r>
              <a:rPr sz="800" spc="-5" dirty="0">
                <a:latin typeface="Calibri"/>
                <a:cs typeface="Calibri"/>
              </a:rPr>
              <a:t>in some sort of </a:t>
            </a:r>
            <a:r>
              <a:rPr sz="800" dirty="0">
                <a:latin typeface="Calibri"/>
                <a:cs typeface="Calibri"/>
              </a:rPr>
              <a:t>sacrifice which </a:t>
            </a:r>
            <a:r>
              <a:rPr sz="800" spc="-5" dirty="0">
                <a:latin typeface="Calibri"/>
                <a:cs typeface="Calibri"/>
              </a:rPr>
              <a:t>is  forced </a:t>
            </a:r>
            <a:r>
              <a:rPr sz="800" dirty="0">
                <a:latin typeface="Calibri"/>
                <a:cs typeface="Calibri"/>
              </a:rPr>
              <a:t>upon </a:t>
            </a:r>
            <a:r>
              <a:rPr sz="800" spc="-5" dirty="0">
                <a:latin typeface="Calibri"/>
                <a:cs typeface="Calibri"/>
              </a:rPr>
              <a:t>them, which is highly  </a:t>
            </a:r>
            <a:r>
              <a:rPr sz="800" dirty="0">
                <a:latin typeface="Calibri"/>
                <a:cs typeface="Calibri"/>
              </a:rPr>
              <a:t>immoral. If we </a:t>
            </a:r>
            <a:r>
              <a:rPr sz="800" spc="-5" dirty="0">
                <a:latin typeface="Calibri"/>
                <a:cs typeface="Calibri"/>
              </a:rPr>
              <a:t>are interested in </a:t>
            </a:r>
            <a:r>
              <a:rPr sz="800" dirty="0">
                <a:latin typeface="Calibri"/>
                <a:cs typeface="Calibri"/>
              </a:rPr>
              <a:t>the  </a:t>
            </a:r>
            <a:r>
              <a:rPr sz="800" spc="-5" dirty="0">
                <a:latin typeface="Calibri"/>
                <a:cs typeface="Calibri"/>
              </a:rPr>
              <a:t>safety and survival </a:t>
            </a:r>
            <a:r>
              <a:rPr sz="800" dirty="0">
                <a:latin typeface="Calibri"/>
                <a:cs typeface="Calibri"/>
              </a:rPr>
              <a:t>of </a:t>
            </a:r>
            <a:r>
              <a:rPr sz="800" spc="-5" dirty="0">
                <a:latin typeface="Calibri"/>
                <a:cs typeface="Calibri"/>
              </a:rPr>
              <a:t>kids in </a:t>
            </a:r>
            <a:r>
              <a:rPr sz="800" dirty="0">
                <a:latin typeface="Calibri"/>
                <a:cs typeface="Calibri"/>
              </a:rPr>
              <a:t>such  </a:t>
            </a:r>
            <a:r>
              <a:rPr sz="800" spc="-5" dirty="0">
                <a:latin typeface="Calibri"/>
                <a:cs typeface="Calibri"/>
              </a:rPr>
              <a:t>situations, </a:t>
            </a:r>
            <a:r>
              <a:rPr sz="800" dirty="0">
                <a:latin typeface="Calibri"/>
                <a:cs typeface="Calibri"/>
              </a:rPr>
              <a:t>we </a:t>
            </a:r>
            <a:r>
              <a:rPr sz="800" spc="-5" dirty="0">
                <a:latin typeface="Calibri"/>
                <a:cs typeface="Calibri"/>
              </a:rPr>
              <a:t>have to allow them  to work and not treat the matter  from the perspective of </a:t>
            </a:r>
            <a:r>
              <a:rPr sz="800" dirty="0">
                <a:latin typeface="Calibri"/>
                <a:cs typeface="Calibri"/>
              </a:rPr>
              <a:t>a </a:t>
            </a:r>
            <a:r>
              <a:rPr sz="800" spc="-5" dirty="0">
                <a:latin typeface="Calibri"/>
                <a:cs typeface="Calibri"/>
              </a:rPr>
              <a:t>citizen </a:t>
            </a:r>
            <a:r>
              <a:rPr sz="800" spc="5" dirty="0">
                <a:latin typeface="Calibri"/>
                <a:cs typeface="Calibri"/>
              </a:rPr>
              <a:t>of  </a:t>
            </a:r>
            <a:r>
              <a:rPr sz="800" dirty="0">
                <a:latin typeface="Calibri"/>
                <a:cs typeface="Calibri"/>
              </a:rPr>
              <a:t>a </a:t>
            </a:r>
            <a:r>
              <a:rPr sz="800" spc="-5" dirty="0">
                <a:latin typeface="Calibri"/>
                <a:cs typeface="Calibri"/>
              </a:rPr>
              <a:t>prosperous</a:t>
            </a:r>
            <a:r>
              <a:rPr sz="800" spc="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society.</a:t>
            </a:r>
            <a:endParaRPr sz="800" dirty="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7388097" y="2172462"/>
            <a:ext cx="1499870" cy="1611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Child labour </a:t>
            </a:r>
            <a:r>
              <a:rPr sz="800" dirty="0">
                <a:latin typeface="Calibri"/>
                <a:cs typeface="Calibri"/>
              </a:rPr>
              <a:t>should </a:t>
            </a:r>
            <a:r>
              <a:rPr sz="800" spc="-5" dirty="0">
                <a:latin typeface="Calibri"/>
                <a:cs typeface="Calibri"/>
              </a:rPr>
              <a:t>not </a:t>
            </a:r>
            <a:r>
              <a:rPr sz="800" spc="5" dirty="0">
                <a:latin typeface="Calibri"/>
                <a:cs typeface="Calibri"/>
              </a:rPr>
              <a:t>be  </a:t>
            </a:r>
            <a:r>
              <a:rPr sz="800" dirty="0">
                <a:latin typeface="Calibri"/>
                <a:cs typeface="Calibri"/>
              </a:rPr>
              <a:t>abolished </a:t>
            </a:r>
            <a:r>
              <a:rPr sz="800" spc="-5" dirty="0">
                <a:latin typeface="Calibri"/>
                <a:cs typeface="Calibri"/>
              </a:rPr>
              <a:t>as it origins </a:t>
            </a:r>
            <a:r>
              <a:rPr sz="800" dirty="0">
                <a:latin typeface="Calibri"/>
                <a:cs typeface="Calibri"/>
              </a:rPr>
              <a:t>from  </a:t>
            </a:r>
            <a:r>
              <a:rPr sz="800" spc="-5" dirty="0">
                <a:latin typeface="Calibri"/>
                <a:cs typeface="Calibri"/>
              </a:rPr>
              <a:t>different causes. </a:t>
            </a:r>
            <a:r>
              <a:rPr sz="800" dirty="0">
                <a:latin typeface="Calibri"/>
                <a:cs typeface="Calibri"/>
              </a:rPr>
              <a:t>In </a:t>
            </a:r>
            <a:r>
              <a:rPr sz="800" spc="-5" dirty="0">
                <a:latin typeface="Calibri"/>
                <a:cs typeface="Calibri"/>
              </a:rPr>
              <a:t>the case </a:t>
            </a:r>
            <a:r>
              <a:rPr sz="800" spc="5" dirty="0">
                <a:latin typeface="Calibri"/>
                <a:cs typeface="Calibri"/>
              </a:rPr>
              <a:t>of  </a:t>
            </a:r>
            <a:r>
              <a:rPr sz="800" spc="-5" dirty="0">
                <a:latin typeface="Calibri"/>
                <a:cs typeface="Calibri"/>
              </a:rPr>
              <a:t>poor areas, it is </a:t>
            </a:r>
            <a:r>
              <a:rPr sz="800" dirty="0">
                <a:latin typeface="Calibri"/>
                <a:cs typeface="Calibri"/>
              </a:rPr>
              <a:t>a </a:t>
            </a:r>
            <a:r>
              <a:rPr sz="800" spc="-5" dirty="0">
                <a:latin typeface="Calibri"/>
                <a:cs typeface="Calibri"/>
              </a:rPr>
              <a:t>necessary means  for survival. </a:t>
            </a:r>
            <a:r>
              <a:rPr sz="800" dirty="0">
                <a:latin typeface="Calibri"/>
                <a:cs typeface="Calibri"/>
              </a:rPr>
              <a:t>In more </a:t>
            </a:r>
            <a:r>
              <a:rPr sz="800" spc="-5" dirty="0">
                <a:latin typeface="Calibri"/>
                <a:cs typeface="Calibri"/>
              </a:rPr>
              <a:t>prosperous,  were safety </a:t>
            </a:r>
            <a:r>
              <a:rPr sz="800" dirty="0">
                <a:latin typeface="Calibri"/>
                <a:cs typeface="Calibri"/>
              </a:rPr>
              <a:t>standards and  </a:t>
            </a:r>
            <a:r>
              <a:rPr sz="800" spc="-5" dirty="0">
                <a:latin typeface="Calibri"/>
                <a:cs typeface="Calibri"/>
              </a:rPr>
              <a:t>education </a:t>
            </a:r>
            <a:r>
              <a:rPr sz="800" dirty="0">
                <a:latin typeface="Calibri"/>
                <a:cs typeface="Calibri"/>
              </a:rPr>
              <a:t>policies </a:t>
            </a:r>
            <a:r>
              <a:rPr sz="800" spc="-5" dirty="0">
                <a:latin typeface="Calibri"/>
                <a:cs typeface="Calibri"/>
              </a:rPr>
              <a:t>are </a:t>
            </a:r>
            <a:r>
              <a:rPr sz="800" dirty="0">
                <a:latin typeface="Calibri"/>
                <a:cs typeface="Calibri"/>
              </a:rPr>
              <a:t>well  </a:t>
            </a:r>
            <a:r>
              <a:rPr sz="800" spc="-5" dirty="0">
                <a:latin typeface="Calibri"/>
                <a:cs typeface="Calibri"/>
              </a:rPr>
              <a:t>established, its </a:t>
            </a:r>
            <a:r>
              <a:rPr sz="800" dirty="0">
                <a:latin typeface="Calibri"/>
                <a:cs typeface="Calibri"/>
              </a:rPr>
              <a:t>abolition would  </a:t>
            </a:r>
            <a:r>
              <a:rPr sz="800" spc="-5" dirty="0">
                <a:latin typeface="Calibri"/>
                <a:cs typeface="Calibri"/>
              </a:rPr>
              <a:t>violate </a:t>
            </a:r>
            <a:r>
              <a:rPr sz="800" dirty="0">
                <a:latin typeface="Calibri"/>
                <a:cs typeface="Calibri"/>
              </a:rPr>
              <a:t>the freedom </a:t>
            </a:r>
            <a:r>
              <a:rPr sz="800" spc="-5" dirty="0">
                <a:latin typeface="Calibri"/>
                <a:cs typeface="Calibri"/>
              </a:rPr>
              <a:t>of the </a:t>
            </a:r>
            <a:r>
              <a:rPr sz="800" dirty="0">
                <a:latin typeface="Calibri"/>
                <a:cs typeface="Calibri"/>
              </a:rPr>
              <a:t>children  </a:t>
            </a:r>
            <a:r>
              <a:rPr sz="800" spc="-5" dirty="0">
                <a:latin typeface="Calibri"/>
                <a:cs typeface="Calibri"/>
              </a:rPr>
              <a:t>to form contracts </a:t>
            </a:r>
            <a:r>
              <a:rPr sz="800" dirty="0">
                <a:latin typeface="Calibri"/>
                <a:cs typeface="Calibri"/>
              </a:rPr>
              <a:t>with </a:t>
            </a:r>
            <a:r>
              <a:rPr sz="800" spc="-5" dirty="0">
                <a:latin typeface="Calibri"/>
                <a:cs typeface="Calibri"/>
              </a:rPr>
              <a:t>employers  and choose to work. </a:t>
            </a:r>
            <a:r>
              <a:rPr sz="800" dirty="0">
                <a:latin typeface="Calibri"/>
                <a:cs typeface="Calibri"/>
              </a:rPr>
              <a:t>In </a:t>
            </a:r>
            <a:r>
              <a:rPr sz="800" spc="-5" dirty="0">
                <a:latin typeface="Calibri"/>
                <a:cs typeface="Calibri"/>
              </a:rPr>
              <a:t>any </a:t>
            </a:r>
            <a:r>
              <a:rPr sz="800" dirty="0">
                <a:latin typeface="Calibri"/>
                <a:cs typeface="Calibri"/>
              </a:rPr>
              <a:t>case  </a:t>
            </a:r>
            <a:r>
              <a:rPr sz="800" spc="-5" dirty="0">
                <a:latin typeface="Calibri"/>
                <a:cs typeface="Calibri"/>
              </a:rPr>
              <a:t>working from an </a:t>
            </a:r>
            <a:r>
              <a:rPr sz="800" dirty="0">
                <a:latin typeface="Calibri"/>
                <a:cs typeface="Calibri"/>
              </a:rPr>
              <a:t>early age can also  </a:t>
            </a:r>
            <a:r>
              <a:rPr sz="800" spc="-5" dirty="0">
                <a:latin typeface="Calibri"/>
                <a:cs typeface="Calibri"/>
              </a:rPr>
              <a:t>provide beneficial life</a:t>
            </a:r>
            <a:r>
              <a:rPr sz="800" spc="70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lessons.</a:t>
            </a:r>
            <a:endParaRPr sz="800" dirty="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718175" y="2106879"/>
            <a:ext cx="1319530" cy="2879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01600" algn="just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latin typeface="Calibri"/>
                <a:cs typeface="Calibri"/>
              </a:rPr>
              <a:t>To </a:t>
            </a:r>
            <a:r>
              <a:rPr sz="800" spc="-5" dirty="0">
                <a:latin typeface="Calibri"/>
                <a:cs typeface="Calibri"/>
              </a:rPr>
              <a:t>summarize, child labour  is </a:t>
            </a:r>
            <a:r>
              <a:rPr sz="800" dirty="0">
                <a:latin typeface="Calibri"/>
                <a:cs typeface="Calibri"/>
              </a:rPr>
              <a:t>harmful </a:t>
            </a:r>
            <a:r>
              <a:rPr sz="800" spc="-5" dirty="0">
                <a:latin typeface="Calibri"/>
                <a:cs typeface="Calibri"/>
              </a:rPr>
              <a:t>to </a:t>
            </a:r>
            <a:r>
              <a:rPr sz="800" dirty="0">
                <a:latin typeface="Calibri"/>
                <a:cs typeface="Calibri"/>
              </a:rPr>
              <a:t>children and </a:t>
            </a:r>
            <a:r>
              <a:rPr sz="800" spc="-5" dirty="0">
                <a:latin typeface="Calibri"/>
                <a:cs typeface="Calibri"/>
              </a:rPr>
              <a:t>in  places it occurs, often </a:t>
            </a:r>
            <a:r>
              <a:rPr sz="800" dirty="0">
                <a:latin typeface="Calibri"/>
                <a:cs typeface="Calibri"/>
              </a:rPr>
              <a:t>comes  </a:t>
            </a:r>
            <a:r>
              <a:rPr sz="800" spc="-5" dirty="0">
                <a:latin typeface="Calibri"/>
                <a:cs typeface="Calibri"/>
              </a:rPr>
              <a:t>with significant </a:t>
            </a:r>
            <a:r>
              <a:rPr sz="800" dirty="0">
                <a:latin typeface="Calibri"/>
                <a:cs typeface="Calibri"/>
              </a:rPr>
              <a:t>physical </a:t>
            </a:r>
            <a:r>
              <a:rPr sz="800" spc="-5" dirty="0">
                <a:latin typeface="Calibri"/>
                <a:cs typeface="Calibri"/>
              </a:rPr>
              <a:t>and  mental health risks. Children  </a:t>
            </a:r>
            <a:r>
              <a:rPr sz="800" dirty="0">
                <a:latin typeface="Calibri"/>
                <a:cs typeface="Calibri"/>
              </a:rPr>
              <a:t>can only benefit from </a:t>
            </a:r>
            <a:r>
              <a:rPr sz="800" spc="-5" dirty="0">
                <a:latin typeface="Calibri"/>
                <a:cs typeface="Calibri"/>
              </a:rPr>
              <a:t>its  </a:t>
            </a:r>
            <a:r>
              <a:rPr sz="800" dirty="0">
                <a:latin typeface="Calibri"/>
                <a:cs typeface="Calibri"/>
              </a:rPr>
              <a:t>abolition </a:t>
            </a:r>
            <a:r>
              <a:rPr sz="800" spc="-5" dirty="0">
                <a:latin typeface="Calibri"/>
                <a:cs typeface="Calibri"/>
              </a:rPr>
              <a:t>and </a:t>
            </a:r>
            <a:r>
              <a:rPr sz="800" dirty="0">
                <a:latin typeface="Calibri"/>
                <a:cs typeface="Calibri"/>
              </a:rPr>
              <a:t>appealing </a:t>
            </a:r>
            <a:r>
              <a:rPr sz="800" spc="-10" dirty="0">
                <a:latin typeface="Calibri"/>
                <a:cs typeface="Calibri"/>
              </a:rPr>
              <a:t>to  </a:t>
            </a:r>
            <a:r>
              <a:rPr sz="800" spc="-5" dirty="0">
                <a:latin typeface="Calibri"/>
                <a:cs typeface="Calibri"/>
              </a:rPr>
              <a:t>their </a:t>
            </a:r>
            <a:r>
              <a:rPr sz="800" dirty="0">
                <a:latin typeface="Calibri"/>
                <a:cs typeface="Calibri"/>
              </a:rPr>
              <a:t>freedom </a:t>
            </a:r>
            <a:r>
              <a:rPr sz="800" spc="-5" dirty="0">
                <a:latin typeface="Calibri"/>
                <a:cs typeface="Calibri"/>
              </a:rPr>
              <a:t>of contract is  absurd </a:t>
            </a:r>
            <a:r>
              <a:rPr sz="800" dirty="0">
                <a:latin typeface="Calibri"/>
                <a:cs typeface="Calibri"/>
              </a:rPr>
              <a:t>when </a:t>
            </a:r>
            <a:r>
              <a:rPr sz="800" spc="-5" dirty="0">
                <a:latin typeface="Calibri"/>
                <a:cs typeface="Calibri"/>
              </a:rPr>
              <a:t>in </a:t>
            </a:r>
            <a:r>
              <a:rPr sz="800" dirty="0">
                <a:latin typeface="Calibri"/>
                <a:cs typeface="Calibri"/>
              </a:rPr>
              <a:t>many </a:t>
            </a:r>
            <a:r>
              <a:rPr sz="800" spc="-5" dirty="0">
                <a:latin typeface="Calibri"/>
                <a:cs typeface="Calibri"/>
              </a:rPr>
              <a:t>cases  they </a:t>
            </a:r>
            <a:r>
              <a:rPr sz="800" dirty="0">
                <a:latin typeface="Calibri"/>
                <a:cs typeface="Calibri"/>
              </a:rPr>
              <a:t>have no </a:t>
            </a:r>
            <a:r>
              <a:rPr sz="800" spc="-5" dirty="0">
                <a:latin typeface="Calibri"/>
                <a:cs typeface="Calibri"/>
              </a:rPr>
              <a:t>other </a:t>
            </a:r>
            <a:r>
              <a:rPr sz="800" dirty="0">
                <a:latin typeface="Calibri"/>
                <a:cs typeface="Calibri"/>
              </a:rPr>
              <a:t>choice.  </a:t>
            </a:r>
            <a:r>
              <a:rPr sz="800" spc="-5" dirty="0">
                <a:latin typeface="Calibri"/>
                <a:cs typeface="Calibri"/>
              </a:rPr>
              <a:t>Additionally it perpetuates  the poverty </a:t>
            </a:r>
            <a:r>
              <a:rPr sz="800" dirty="0">
                <a:latin typeface="Calibri"/>
                <a:cs typeface="Calibri"/>
              </a:rPr>
              <a:t>which </a:t>
            </a:r>
            <a:r>
              <a:rPr sz="800" spc="-5" dirty="0">
                <a:latin typeface="Calibri"/>
                <a:cs typeface="Calibri"/>
              </a:rPr>
              <a:t>forces  these </a:t>
            </a:r>
            <a:r>
              <a:rPr sz="800" dirty="0">
                <a:latin typeface="Calibri"/>
                <a:cs typeface="Calibri"/>
              </a:rPr>
              <a:t>kids into labour </a:t>
            </a:r>
            <a:r>
              <a:rPr sz="800" spc="-10" dirty="0">
                <a:latin typeface="Calibri"/>
                <a:cs typeface="Calibri"/>
              </a:rPr>
              <a:t>in  </a:t>
            </a:r>
            <a:r>
              <a:rPr sz="800" spc="-5" dirty="0">
                <a:latin typeface="Calibri"/>
                <a:cs typeface="Calibri"/>
              </a:rPr>
              <a:t>order to</a:t>
            </a:r>
            <a:r>
              <a:rPr sz="800" spc="-20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survive.</a:t>
            </a:r>
            <a:endParaRPr sz="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380"/>
              </a:spcBef>
            </a:pPr>
            <a:r>
              <a:rPr sz="800" dirty="0">
                <a:latin typeface="Calibri"/>
                <a:cs typeface="Calibri"/>
              </a:rPr>
              <a:t>A </a:t>
            </a:r>
            <a:r>
              <a:rPr sz="800" spc="-5" dirty="0">
                <a:latin typeface="Calibri"/>
                <a:cs typeface="Calibri"/>
              </a:rPr>
              <a:t>generation of educated  children will become the adults  that can boost development  and hence drive society out of  the poverty cycle</a:t>
            </a:r>
            <a:endParaRPr sz="800">
              <a:latin typeface="Calibri"/>
              <a:cs typeface="Calibri"/>
            </a:endParaRPr>
          </a:p>
          <a:p>
            <a:pPr marL="12700" marR="45720">
              <a:lnSpc>
                <a:spcPct val="100000"/>
              </a:lnSpc>
            </a:pPr>
            <a:r>
              <a:rPr sz="800" spc="-5" dirty="0">
                <a:latin typeface="Calibri"/>
                <a:cs typeface="Calibri"/>
              </a:rPr>
              <a:t>Every child is entitled to </a:t>
            </a:r>
            <a:r>
              <a:rPr sz="800" dirty="0">
                <a:latin typeface="Calibri"/>
                <a:cs typeface="Calibri"/>
              </a:rPr>
              <a:t>a  </a:t>
            </a:r>
            <a:r>
              <a:rPr sz="800" spc="-5" dirty="0">
                <a:latin typeface="Calibri"/>
                <a:cs typeface="Calibri"/>
              </a:rPr>
              <a:t>healthy </a:t>
            </a:r>
            <a:r>
              <a:rPr sz="800" dirty="0">
                <a:latin typeface="Calibri"/>
                <a:cs typeface="Calibri"/>
              </a:rPr>
              <a:t>and </a:t>
            </a:r>
            <a:r>
              <a:rPr sz="800" spc="-5" dirty="0">
                <a:latin typeface="Calibri"/>
                <a:cs typeface="Calibri"/>
              </a:rPr>
              <a:t>safe childhood  without bearing the burden of  labour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18175" y="5081777"/>
            <a:ext cx="13658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Calibri"/>
                <a:cs typeface="Calibri"/>
              </a:rPr>
              <a:t>Even </a:t>
            </a:r>
            <a:r>
              <a:rPr sz="800" dirty="0">
                <a:latin typeface="Calibri"/>
                <a:cs typeface="Calibri"/>
              </a:rPr>
              <a:t>a safe </a:t>
            </a:r>
            <a:r>
              <a:rPr sz="800" spc="-5" dirty="0">
                <a:latin typeface="Calibri"/>
                <a:cs typeface="Calibri"/>
              </a:rPr>
              <a:t>work environment is  unsuitable </a:t>
            </a:r>
            <a:r>
              <a:rPr sz="800" dirty="0">
                <a:latin typeface="Calibri"/>
                <a:cs typeface="Calibri"/>
              </a:rPr>
              <a:t>for </a:t>
            </a:r>
            <a:r>
              <a:rPr sz="800" spc="-5" dirty="0">
                <a:latin typeface="Calibri"/>
                <a:cs typeface="Calibri"/>
              </a:rPr>
              <a:t>an under </a:t>
            </a:r>
            <a:r>
              <a:rPr sz="800" dirty="0">
                <a:latin typeface="Calibri"/>
                <a:cs typeface="Calibri"/>
              </a:rPr>
              <a:t>aged  </a:t>
            </a:r>
            <a:r>
              <a:rPr sz="800" spc="-5" dirty="0">
                <a:latin typeface="Calibri"/>
                <a:cs typeface="Calibri"/>
              </a:rPr>
              <a:t>person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4186845" y="3942384"/>
            <a:ext cx="987425" cy="11028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700" spc="-5" dirty="0">
                <a:latin typeface="Calibri"/>
                <a:cs typeface="Calibri"/>
              </a:rPr>
              <a:t>Their future is depending on  their ability to survive which  is often the reason for  working</a:t>
            </a:r>
            <a:endParaRPr lang="en-GB" sz="700" spc="-5" dirty="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sz="700" dirty="0">
              <a:latin typeface="Calibri"/>
              <a:cs typeface="Calibri"/>
            </a:endParaRPr>
          </a:p>
          <a:p>
            <a:pPr marL="12700" marR="33020">
              <a:lnSpc>
                <a:spcPct val="100000"/>
              </a:lnSpc>
              <a:spcBef>
                <a:spcPts val="5"/>
              </a:spcBef>
            </a:pPr>
            <a:r>
              <a:rPr sz="700" spc="-5" dirty="0">
                <a:latin typeface="Calibri"/>
                <a:cs typeface="Calibri"/>
              </a:rPr>
              <a:t>There is no point in focusing  on childhood when survival  is </a:t>
            </a:r>
            <a:r>
              <a:rPr sz="700" dirty="0">
                <a:latin typeface="Calibri"/>
                <a:cs typeface="Calibri"/>
              </a:rPr>
              <a:t>at </a:t>
            </a:r>
            <a:r>
              <a:rPr sz="700" spc="-5" dirty="0">
                <a:latin typeface="Calibri"/>
                <a:cs typeface="Calibri"/>
              </a:rPr>
              <a:t>stake and the basic  needs are not</a:t>
            </a:r>
            <a:r>
              <a:rPr sz="700" dirty="0">
                <a:latin typeface="Calibri"/>
                <a:cs typeface="Calibri"/>
              </a:rPr>
              <a:t> met</a:t>
            </a:r>
          </a:p>
        </p:txBody>
      </p:sp>
      <p:sp>
        <p:nvSpPr>
          <p:cNvPr id="39" name="object 39"/>
          <p:cNvSpPr txBox="1"/>
          <p:nvPr/>
        </p:nvSpPr>
        <p:spPr>
          <a:xfrm>
            <a:off x="4194175" y="5082921"/>
            <a:ext cx="114490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latin typeface="Calibri"/>
                <a:cs typeface="Calibri"/>
              </a:rPr>
              <a:t>The </a:t>
            </a:r>
            <a:r>
              <a:rPr sz="800" spc="-5" dirty="0">
                <a:latin typeface="Calibri"/>
                <a:cs typeface="Calibri"/>
              </a:rPr>
              <a:t>solution to that is not  the abolition of child labor,  but making work  environments</a:t>
            </a:r>
            <a:r>
              <a:rPr sz="800" spc="1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safer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203572" y="2086737"/>
            <a:ext cx="128778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Often their chance to survive  depends on their ability to  work so it is necessary to learn  income to have </a:t>
            </a:r>
            <a:r>
              <a:rPr sz="800" dirty="0">
                <a:latin typeface="Calibri"/>
                <a:cs typeface="Calibri"/>
              </a:rPr>
              <a:t>any</a:t>
            </a:r>
            <a:r>
              <a:rPr sz="800" spc="-10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future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203572" y="2696337"/>
            <a:ext cx="1153160" cy="391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Freedom of choice is </a:t>
            </a:r>
            <a:r>
              <a:rPr sz="800" dirty="0">
                <a:latin typeface="Calibri"/>
                <a:cs typeface="Calibri"/>
              </a:rPr>
              <a:t>a  </a:t>
            </a:r>
            <a:r>
              <a:rPr sz="800" spc="-5" dirty="0">
                <a:latin typeface="Calibri"/>
                <a:cs typeface="Calibri"/>
              </a:rPr>
              <a:t>fundamental liberty </a:t>
            </a:r>
            <a:r>
              <a:rPr sz="800" dirty="0">
                <a:latin typeface="Calibri"/>
                <a:cs typeface="Calibri"/>
              </a:rPr>
              <a:t>and an  </a:t>
            </a:r>
            <a:r>
              <a:rPr sz="800" spc="-5" dirty="0">
                <a:latin typeface="Calibri"/>
                <a:cs typeface="Calibri"/>
              </a:rPr>
              <a:t>unconditional </a:t>
            </a:r>
            <a:r>
              <a:rPr sz="800" dirty="0">
                <a:latin typeface="Calibri"/>
                <a:cs typeface="Calibri"/>
              </a:rPr>
              <a:t>human</a:t>
            </a:r>
            <a:r>
              <a:rPr sz="800" spc="100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ight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202942" y="3887215"/>
            <a:ext cx="1247775" cy="514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Calibri"/>
                <a:cs typeface="Calibri"/>
              </a:rPr>
              <a:t>Children </a:t>
            </a:r>
            <a:r>
              <a:rPr sz="800" dirty="0">
                <a:latin typeface="Calibri"/>
                <a:cs typeface="Calibri"/>
              </a:rPr>
              <a:t>who </a:t>
            </a:r>
            <a:r>
              <a:rPr sz="800" spc="-5" dirty="0">
                <a:latin typeface="Calibri"/>
                <a:cs typeface="Calibri"/>
              </a:rPr>
              <a:t>are working are  deprived of educational  opportunities that will offer  them </a:t>
            </a:r>
            <a:r>
              <a:rPr sz="800" dirty="0">
                <a:latin typeface="Calibri"/>
                <a:cs typeface="Calibri"/>
              </a:rPr>
              <a:t>a </a:t>
            </a:r>
            <a:r>
              <a:rPr sz="800" spc="-5" dirty="0">
                <a:latin typeface="Calibri"/>
                <a:cs typeface="Calibri"/>
              </a:rPr>
              <a:t>better</a:t>
            </a:r>
            <a:r>
              <a:rPr sz="800" spc="-2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future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202942" y="4497070"/>
            <a:ext cx="1247775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Calibri"/>
                <a:cs typeface="Calibri"/>
              </a:rPr>
              <a:t>Children </a:t>
            </a:r>
            <a:r>
              <a:rPr sz="800" dirty="0">
                <a:latin typeface="Calibri"/>
                <a:cs typeface="Calibri"/>
              </a:rPr>
              <a:t>who </a:t>
            </a:r>
            <a:r>
              <a:rPr sz="800" spc="-5" dirty="0">
                <a:latin typeface="Calibri"/>
                <a:cs typeface="Calibri"/>
              </a:rPr>
              <a:t>are working are  deprived of their</a:t>
            </a:r>
            <a:r>
              <a:rPr sz="800" spc="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childhood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202942" y="5106670"/>
            <a:ext cx="127698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latin typeface="Calibri"/>
                <a:cs typeface="Calibri"/>
              </a:rPr>
              <a:t>Work environments in areas  where child labour is </a:t>
            </a:r>
            <a:r>
              <a:rPr sz="800" dirty="0">
                <a:latin typeface="Calibri"/>
                <a:cs typeface="Calibri"/>
              </a:rPr>
              <a:t>common  </a:t>
            </a:r>
            <a:r>
              <a:rPr sz="800" spc="-5" dirty="0">
                <a:latin typeface="Calibri"/>
                <a:cs typeface="Calibri"/>
              </a:rPr>
              <a:t>are often hazardous,  especially for the under</a:t>
            </a:r>
            <a:r>
              <a:rPr sz="800" spc="10" dirty="0">
                <a:latin typeface="Calibri"/>
                <a:cs typeface="Calibri"/>
              </a:rPr>
              <a:t> </a:t>
            </a:r>
            <a:r>
              <a:rPr sz="800" dirty="0">
                <a:latin typeface="Calibri"/>
                <a:cs typeface="Calibri"/>
              </a:rPr>
              <a:t>aged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212594" y="2106879"/>
            <a:ext cx="138620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Children </a:t>
            </a:r>
            <a:r>
              <a:rPr sz="800" dirty="0">
                <a:latin typeface="Calibri"/>
                <a:cs typeface="Calibri"/>
              </a:rPr>
              <a:t>who </a:t>
            </a:r>
            <a:r>
              <a:rPr sz="800" spc="-5" dirty="0">
                <a:latin typeface="Calibri"/>
                <a:cs typeface="Calibri"/>
              </a:rPr>
              <a:t>work are to </a:t>
            </a:r>
            <a:r>
              <a:rPr sz="800" dirty="0">
                <a:latin typeface="Calibri"/>
                <a:cs typeface="Calibri"/>
              </a:rPr>
              <a:t>a </a:t>
            </a:r>
            <a:r>
              <a:rPr sz="800" spc="-5" dirty="0">
                <a:latin typeface="Calibri"/>
                <a:cs typeface="Calibri"/>
              </a:rPr>
              <a:t>great  extent excluded from education  </a:t>
            </a:r>
            <a:r>
              <a:rPr sz="800" dirty="0">
                <a:latin typeface="Calibri"/>
                <a:cs typeface="Calibri"/>
              </a:rPr>
              <a:t>and </a:t>
            </a:r>
            <a:r>
              <a:rPr sz="800" spc="-5" dirty="0">
                <a:latin typeface="Calibri"/>
                <a:cs typeface="Calibri"/>
              </a:rPr>
              <a:t>this inhibits their future  chance to </a:t>
            </a:r>
            <a:r>
              <a:rPr sz="800" dirty="0">
                <a:latin typeface="Calibri"/>
                <a:cs typeface="Calibri"/>
              </a:rPr>
              <a:t>get </a:t>
            </a:r>
            <a:r>
              <a:rPr sz="800" spc="-5" dirty="0">
                <a:latin typeface="Calibri"/>
                <a:cs typeface="Calibri"/>
              </a:rPr>
              <a:t>out of</a:t>
            </a:r>
            <a:r>
              <a:rPr sz="800" spc="-3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poverty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212594" y="2717038"/>
            <a:ext cx="1410970" cy="11106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2069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Freedom of contract is not more  important than their right to </a:t>
            </a:r>
            <a:r>
              <a:rPr sz="800" dirty="0">
                <a:latin typeface="Calibri"/>
                <a:cs typeface="Calibri"/>
              </a:rPr>
              <a:t>a  </a:t>
            </a:r>
            <a:r>
              <a:rPr sz="800" spc="-5" dirty="0">
                <a:latin typeface="Calibri"/>
                <a:cs typeface="Calibri"/>
              </a:rPr>
              <a:t>healthy childhood </a:t>
            </a:r>
            <a:r>
              <a:rPr sz="800" dirty="0">
                <a:latin typeface="Calibri"/>
                <a:cs typeface="Calibri"/>
              </a:rPr>
              <a:t>and </a:t>
            </a:r>
            <a:r>
              <a:rPr sz="800" spc="-5" dirty="0">
                <a:latin typeface="Calibri"/>
                <a:cs typeface="Calibri"/>
              </a:rPr>
              <a:t>proper  education.</a:t>
            </a:r>
            <a:endParaRPr sz="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800" spc="-5" dirty="0">
                <a:latin typeface="Calibri"/>
                <a:cs typeface="Calibri"/>
              </a:rPr>
              <a:t>Children </a:t>
            </a:r>
            <a:r>
              <a:rPr sz="800" dirty="0">
                <a:latin typeface="Calibri"/>
                <a:cs typeface="Calibri"/>
              </a:rPr>
              <a:t>who </a:t>
            </a:r>
            <a:r>
              <a:rPr sz="800" spc="-5" dirty="0">
                <a:latin typeface="Calibri"/>
                <a:cs typeface="Calibri"/>
              </a:rPr>
              <a:t>work are underpaid  compared to adults </a:t>
            </a:r>
            <a:r>
              <a:rPr sz="800" dirty="0">
                <a:latin typeface="Calibri"/>
                <a:cs typeface="Calibri"/>
              </a:rPr>
              <a:t>and </a:t>
            </a:r>
            <a:r>
              <a:rPr sz="800" spc="-5" dirty="0">
                <a:latin typeface="Calibri"/>
                <a:cs typeface="Calibri"/>
              </a:rPr>
              <a:t>this  helps in perpetuating</a:t>
            </a:r>
            <a:r>
              <a:rPr sz="800" spc="1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poverty</a:t>
            </a:r>
            <a:endParaRPr sz="800">
              <a:latin typeface="Calibri"/>
              <a:cs typeface="Calibri"/>
            </a:endParaRPr>
          </a:p>
          <a:p>
            <a:pPr marL="12700" marR="69215">
              <a:lnSpc>
                <a:spcPts val="880"/>
              </a:lnSpc>
              <a:spcBef>
                <a:spcPts val="95"/>
              </a:spcBef>
            </a:pPr>
            <a:r>
              <a:rPr sz="800" spc="-5" dirty="0">
                <a:latin typeface="Calibri"/>
                <a:cs typeface="Calibri"/>
              </a:rPr>
              <a:t>conditions since it </a:t>
            </a:r>
            <a:r>
              <a:rPr sz="700" spc="-5" dirty="0">
                <a:latin typeface="Calibri"/>
                <a:cs typeface="Calibri"/>
              </a:rPr>
              <a:t>keeps wages of  </a:t>
            </a:r>
            <a:r>
              <a:rPr sz="700" spc="-10" dirty="0">
                <a:latin typeface="Calibri"/>
                <a:cs typeface="Calibri"/>
              </a:rPr>
              <a:t>their parents</a:t>
            </a:r>
            <a:r>
              <a:rPr sz="700" spc="70" dirty="0">
                <a:latin typeface="Calibri"/>
                <a:cs typeface="Calibri"/>
              </a:rPr>
              <a:t> </a:t>
            </a:r>
            <a:r>
              <a:rPr sz="700" spc="-5" dirty="0">
                <a:latin typeface="Calibri"/>
                <a:cs typeface="Calibri"/>
              </a:rPr>
              <a:t>low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02437" y="2182113"/>
            <a:ext cx="92011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Children would live in  worse poverty if they  were not allowed to  work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02437" y="2791713"/>
            <a:ext cx="989965" cy="3917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latin typeface="Calibri"/>
                <a:cs typeface="Calibri"/>
              </a:rPr>
              <a:t>The </a:t>
            </a:r>
            <a:r>
              <a:rPr sz="800" spc="-5" dirty="0">
                <a:latin typeface="Calibri"/>
                <a:cs typeface="Calibri"/>
              </a:rPr>
              <a:t>prohibition of child  labour violates their  freedom of</a:t>
            </a:r>
            <a:r>
              <a:rPr sz="800" spc="5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contract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02437" y="3279394"/>
            <a:ext cx="1042669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Often children do not  have the luxury to stay  out of work as they have  to assist the</a:t>
            </a:r>
            <a:r>
              <a:rPr sz="800" spc="-20" dirty="0">
                <a:latin typeface="Calibri"/>
                <a:cs typeface="Calibri"/>
              </a:rPr>
              <a:t> </a:t>
            </a:r>
            <a:r>
              <a:rPr sz="800" spc="-5" dirty="0">
                <a:latin typeface="Calibri"/>
                <a:cs typeface="Calibri"/>
              </a:rPr>
              <a:t>family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54D8980-BA91-0985-DAA0-D2A9860F8C6A}"/>
              </a:ext>
            </a:extLst>
          </p:cNvPr>
          <p:cNvSpPr/>
          <p:nvPr/>
        </p:nvSpPr>
        <p:spPr>
          <a:xfrm>
            <a:off x="5105401" y="3429000"/>
            <a:ext cx="304799" cy="3408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bject 42"/>
          <p:cNvSpPr txBox="1"/>
          <p:nvPr/>
        </p:nvSpPr>
        <p:spPr>
          <a:xfrm>
            <a:off x="4175498" y="3242824"/>
            <a:ext cx="1225041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800" spc="-5" dirty="0">
                <a:latin typeface="Calibri"/>
                <a:cs typeface="Calibri"/>
              </a:rPr>
              <a:t>Take the example of farming  families that children have to  help, so educational programs  are adjusted to harvesting  cycles</a:t>
            </a:r>
            <a:endParaRPr sz="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3373" y="447801"/>
            <a:ext cx="238887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14" dirty="0">
                <a:latin typeface="Calibri"/>
                <a:cs typeface="Calibri"/>
              </a:rPr>
              <a:t>E</a:t>
            </a:r>
            <a:r>
              <a:rPr sz="4400" spc="-60" dirty="0">
                <a:latin typeface="Calibri"/>
                <a:cs typeface="Calibri"/>
              </a:rPr>
              <a:t>v</a:t>
            </a:r>
            <a:r>
              <a:rPr sz="4400" dirty="0">
                <a:latin typeface="Calibri"/>
                <a:cs typeface="Calibri"/>
              </a:rPr>
              <a:t>alu</a:t>
            </a:r>
            <a:r>
              <a:rPr sz="4400" spc="-35" dirty="0">
                <a:latin typeface="Calibri"/>
                <a:cs typeface="Calibri"/>
              </a:rPr>
              <a:t>a</a:t>
            </a:r>
            <a:r>
              <a:rPr sz="4400" dirty="0">
                <a:latin typeface="Calibri"/>
                <a:cs typeface="Calibri"/>
              </a:rPr>
              <a:t>tion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18540" y="1250149"/>
            <a:ext cx="7682230" cy="2864246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30" dirty="0">
                <a:latin typeface="Calibri"/>
                <a:cs typeface="Calibri"/>
              </a:rPr>
              <a:t>Transcribe </a:t>
            </a:r>
            <a:r>
              <a:rPr sz="2800" spc="-5" dirty="0">
                <a:latin typeface="Calibri"/>
                <a:cs typeface="Calibri"/>
              </a:rPr>
              <a:t>all the </a:t>
            </a:r>
            <a:r>
              <a:rPr sz="2800" spc="-10" dirty="0">
                <a:latin typeface="Calibri"/>
                <a:cs typeface="Calibri"/>
              </a:rPr>
              <a:t>points </a:t>
            </a:r>
            <a:r>
              <a:rPr sz="2800" spc="-5" dirty="0">
                <a:latin typeface="Calibri"/>
                <a:cs typeface="Calibri"/>
              </a:rPr>
              <a:t>and</a:t>
            </a:r>
            <a:r>
              <a:rPr sz="2800" spc="90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rebuts</a:t>
            </a:r>
            <a:r>
              <a:rPr lang="en-GB" sz="2800" spc="-15" dirty="0">
                <a:latin typeface="Calibri"/>
                <a:cs typeface="Calibri"/>
              </a:rPr>
              <a:t> in the framework</a:t>
            </a:r>
            <a:endParaRPr sz="2800" dirty="0">
              <a:latin typeface="Calibri"/>
              <a:cs typeface="Calibri"/>
            </a:endParaRPr>
          </a:p>
          <a:p>
            <a:pPr marL="354965" marR="310515" indent="-342900">
              <a:lnSpc>
                <a:spcPct val="100000"/>
              </a:lnSpc>
              <a:spcBef>
                <a:spcPts val="6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Calibri"/>
                <a:cs typeface="Calibri"/>
              </a:rPr>
              <a:t>If </a:t>
            </a:r>
            <a:r>
              <a:rPr sz="2800" spc="-25" dirty="0">
                <a:latin typeface="Calibri"/>
                <a:cs typeface="Calibri"/>
              </a:rPr>
              <a:t>you </a:t>
            </a:r>
            <a:r>
              <a:rPr sz="2800" spc="-10" dirty="0">
                <a:latin typeface="Calibri"/>
                <a:cs typeface="Calibri"/>
              </a:rPr>
              <a:t>consider </a:t>
            </a:r>
            <a:r>
              <a:rPr sz="2800" spc="-5" dirty="0">
                <a:latin typeface="Calibri"/>
                <a:cs typeface="Calibri"/>
              </a:rPr>
              <a:t>them </a:t>
            </a:r>
            <a:r>
              <a:rPr sz="2800" spc="-15" dirty="0">
                <a:latin typeface="Calibri"/>
                <a:cs typeface="Calibri"/>
              </a:rPr>
              <a:t>valid </a:t>
            </a:r>
            <a:r>
              <a:rPr sz="2800" spc="-10" dirty="0">
                <a:latin typeface="Calibri"/>
                <a:cs typeface="Calibri"/>
              </a:rPr>
              <a:t>put </a:t>
            </a:r>
            <a:r>
              <a:rPr sz="2800" spc="-5" dirty="0">
                <a:latin typeface="Calibri"/>
                <a:cs typeface="Calibri"/>
              </a:rPr>
              <a:t>a </a:t>
            </a:r>
            <a:r>
              <a:rPr sz="2800" spc="-15" dirty="0">
                <a:latin typeface="Calibri"/>
                <a:cs typeface="Calibri"/>
              </a:rPr>
              <a:t>cross </a:t>
            </a:r>
            <a:r>
              <a:rPr sz="2800" spc="-5" dirty="0">
                <a:latin typeface="Calibri"/>
                <a:cs typeface="Calibri"/>
              </a:rPr>
              <a:t>in the </a:t>
            </a:r>
            <a:r>
              <a:rPr sz="2800" spc="-15" dirty="0">
                <a:latin typeface="Calibri"/>
                <a:cs typeface="Calibri"/>
              </a:rPr>
              <a:t>little  square </a:t>
            </a:r>
            <a:r>
              <a:rPr sz="2800" spc="-5" dirty="0">
                <a:latin typeface="Calibri"/>
                <a:cs typeface="Calibri"/>
              </a:rPr>
              <a:t>in the </a:t>
            </a:r>
            <a:r>
              <a:rPr sz="2800" spc="-15" dirty="0">
                <a:latin typeface="Calibri"/>
                <a:cs typeface="Calibri"/>
              </a:rPr>
              <a:t>related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cell</a:t>
            </a:r>
            <a:endParaRPr sz="2800" dirty="0">
              <a:latin typeface="Calibri"/>
              <a:cs typeface="Calibri"/>
            </a:endParaRPr>
          </a:p>
          <a:p>
            <a:pPr marL="354965" marR="5080" indent="-3429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5" dirty="0">
                <a:latin typeface="Calibri"/>
                <a:cs typeface="Calibri"/>
              </a:rPr>
              <a:t>Count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-20" dirty="0">
                <a:latin typeface="Calibri"/>
                <a:cs typeface="Calibri"/>
              </a:rPr>
              <a:t>marked </a:t>
            </a:r>
            <a:r>
              <a:rPr sz="2800" spc="-5" dirty="0">
                <a:latin typeface="Calibri"/>
                <a:cs typeface="Calibri"/>
              </a:rPr>
              <a:t>cell </a:t>
            </a:r>
            <a:r>
              <a:rPr sz="2800" spc="-25" dirty="0">
                <a:latin typeface="Calibri"/>
                <a:cs typeface="Calibri"/>
              </a:rPr>
              <a:t>for </a:t>
            </a:r>
            <a:r>
              <a:rPr sz="2800" spc="-5" dirty="0">
                <a:latin typeface="Calibri"/>
                <a:cs typeface="Calibri"/>
              </a:rPr>
              <a:t>each </a:t>
            </a:r>
            <a:r>
              <a:rPr sz="2800" spc="-15" dirty="0">
                <a:latin typeface="Calibri"/>
                <a:cs typeface="Calibri"/>
              </a:rPr>
              <a:t>group </a:t>
            </a:r>
            <a:r>
              <a:rPr sz="2800" spc="-25" dirty="0">
                <a:latin typeface="Calibri"/>
                <a:cs typeface="Calibri"/>
              </a:rPr>
              <a:t>for </a:t>
            </a:r>
            <a:r>
              <a:rPr sz="2800" spc="-5" dirty="0">
                <a:latin typeface="Calibri"/>
                <a:cs typeface="Calibri"/>
              </a:rPr>
              <a:t>the </a:t>
            </a:r>
            <a:r>
              <a:rPr sz="2800" spc="-15" dirty="0">
                <a:latin typeface="Calibri"/>
                <a:cs typeface="Calibri"/>
              </a:rPr>
              <a:t>result  </a:t>
            </a:r>
            <a:r>
              <a:rPr sz="2800" spc="-10" dirty="0">
                <a:latin typeface="Calibri"/>
                <a:cs typeface="Calibri"/>
              </a:rPr>
              <a:t>(maximum </a:t>
            </a:r>
            <a:r>
              <a:rPr sz="2800" spc="-5" dirty="0">
                <a:latin typeface="Calibri"/>
                <a:cs typeface="Calibri"/>
              </a:rPr>
              <a:t>is</a:t>
            </a:r>
            <a:r>
              <a:rPr sz="2800" spc="25" dirty="0">
                <a:latin typeface="Calibri"/>
                <a:cs typeface="Calibri"/>
              </a:rPr>
              <a:t> </a:t>
            </a:r>
            <a:r>
              <a:rPr sz="2800" spc="-5" dirty="0">
                <a:latin typeface="Calibri"/>
                <a:cs typeface="Calibri"/>
              </a:rPr>
              <a:t>11/11)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22294" y="6386474"/>
            <a:ext cx="1899285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KTH </a:t>
            </a: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Industrial Engineering</a:t>
            </a:r>
            <a:r>
              <a:rPr sz="1200" spc="-75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and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15160" y="6284467"/>
            <a:ext cx="5644515" cy="450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60"/>
              </a:lnSpc>
            </a:pP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studing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,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performing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evaluating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400" spc="-7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debate.</a:t>
            </a:r>
            <a:endParaRPr sz="2400">
              <a:latin typeface="Calibri"/>
              <a:cs typeface="Calibri"/>
            </a:endParaRPr>
          </a:p>
          <a:p>
            <a:pPr marR="321945" algn="ctr">
              <a:lnSpc>
                <a:spcPts val="122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Management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3786" y="4694923"/>
            <a:ext cx="8210614" cy="677108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2380"/>
              </a:lnSpc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It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does not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matter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who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wins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debate: successful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debate</a:t>
            </a:r>
            <a:r>
              <a:rPr sz="24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must</a:t>
            </a:r>
            <a:endParaRPr sz="24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provide convincing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solution!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97961" y="5349576"/>
            <a:ext cx="2595206" cy="8210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5965" y="1806321"/>
            <a:ext cx="13950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548ED4"/>
                </a:solidFill>
                <a:latin typeface="Calibri"/>
                <a:cs typeface="Calibri"/>
              </a:rPr>
              <a:t>MG210</a:t>
            </a:r>
            <a:r>
              <a:rPr sz="2800" spc="-10" dirty="0">
                <a:solidFill>
                  <a:srgbClr val="548ED4"/>
                </a:solidFill>
                <a:latin typeface="Calibri"/>
                <a:cs typeface="Calibri"/>
              </a:rPr>
              <a:t>0</a:t>
            </a:r>
            <a:r>
              <a:rPr sz="3600" dirty="0">
                <a:solidFill>
                  <a:srgbClr val="548ED4"/>
                </a:solidFill>
                <a:latin typeface="Calibri"/>
                <a:cs typeface="Calibri"/>
              </a:rPr>
              <a:t>: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23084" y="1688269"/>
            <a:ext cx="8345437" cy="888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57377" y="1715261"/>
            <a:ext cx="8286750" cy="0"/>
          </a:xfrm>
          <a:custGeom>
            <a:avLst/>
            <a:gdLst/>
            <a:ahLst/>
            <a:cxnLst/>
            <a:rect l="l" t="t" r="r" b="b"/>
            <a:pathLst>
              <a:path w="8286750">
                <a:moveTo>
                  <a:pt x="0" y="0"/>
                </a:moveTo>
                <a:lnTo>
                  <a:pt x="8286750" y="0"/>
                </a:lnTo>
              </a:path>
            </a:pathLst>
          </a:custGeom>
          <a:ln w="25908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39954" y="3860291"/>
            <a:ext cx="1269817" cy="13685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03291" y="4771644"/>
            <a:ext cx="1420367" cy="138531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80403" y="3878579"/>
            <a:ext cx="2055876" cy="13670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131820" y="4341876"/>
            <a:ext cx="2098548" cy="11231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7868" y="4148328"/>
            <a:ext cx="1638300" cy="21061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31507" y="4994147"/>
            <a:ext cx="1828800" cy="12954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35965" y="2805125"/>
            <a:ext cx="866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254" dirty="0">
                <a:solidFill>
                  <a:srgbClr val="548ED4"/>
                </a:solidFill>
                <a:latin typeface="Calibri"/>
                <a:cs typeface="Calibri"/>
              </a:rPr>
              <a:t>T</a:t>
            </a:r>
            <a:r>
              <a:rPr sz="2800" spc="-10" dirty="0">
                <a:solidFill>
                  <a:srgbClr val="548ED4"/>
                </a:solidFill>
                <a:latin typeface="Calibri"/>
                <a:cs typeface="Calibri"/>
              </a:rPr>
              <a:t>op</a:t>
            </a:r>
            <a:r>
              <a:rPr sz="2800" spc="-20" dirty="0">
                <a:solidFill>
                  <a:srgbClr val="548ED4"/>
                </a:solidFill>
                <a:latin typeface="Calibri"/>
                <a:cs typeface="Calibri"/>
              </a:rPr>
              <a:t>i</a:t>
            </a:r>
            <a:r>
              <a:rPr sz="2800" spc="-5" dirty="0">
                <a:solidFill>
                  <a:srgbClr val="548ED4"/>
                </a:solidFill>
                <a:latin typeface="Calibri"/>
                <a:cs typeface="Calibri"/>
              </a:rPr>
              <a:t>c: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986152" y="1955482"/>
            <a:ext cx="6498590" cy="129159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4450">
              <a:lnSpc>
                <a:spcPct val="100000"/>
              </a:lnSpc>
              <a:spcBef>
                <a:spcPts val="425"/>
              </a:spcBef>
            </a:pPr>
            <a:r>
              <a:rPr sz="2100" i="1" spc="-20" dirty="0">
                <a:latin typeface="Calibri"/>
                <a:cs typeface="Calibri"/>
              </a:rPr>
              <a:t>Vetenskaplig </a:t>
            </a:r>
            <a:r>
              <a:rPr sz="2100" i="1" spc="-10" dirty="0">
                <a:latin typeface="Calibri"/>
                <a:cs typeface="Calibri"/>
              </a:rPr>
              <a:t>forskningsmetodik </a:t>
            </a:r>
            <a:r>
              <a:rPr sz="2100" i="1" dirty="0">
                <a:latin typeface="Calibri"/>
                <a:cs typeface="Calibri"/>
              </a:rPr>
              <a:t>inom </a:t>
            </a:r>
            <a:r>
              <a:rPr sz="2100" i="1" spc="-5" dirty="0">
                <a:latin typeface="Calibri"/>
                <a:cs typeface="Calibri"/>
              </a:rPr>
              <a:t>industriell</a:t>
            </a:r>
            <a:r>
              <a:rPr sz="2100" i="1" spc="-25" dirty="0">
                <a:latin typeface="Calibri"/>
                <a:cs typeface="Calibri"/>
              </a:rPr>
              <a:t> </a:t>
            </a:r>
            <a:r>
              <a:rPr sz="2100" i="1" spc="-5" dirty="0">
                <a:latin typeface="Calibri"/>
                <a:cs typeface="Calibri"/>
              </a:rPr>
              <a:t>production.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2400" i="1" spc="-5" dirty="0">
                <a:latin typeface="Calibri"/>
                <a:cs typeface="Calibri"/>
              </a:rPr>
              <a:t>Scientific </a:t>
            </a:r>
            <a:r>
              <a:rPr sz="2400" i="1" dirty="0">
                <a:latin typeface="Calibri"/>
                <a:cs typeface="Calibri"/>
              </a:rPr>
              <a:t>Methodology </a:t>
            </a:r>
            <a:r>
              <a:rPr sz="2400" i="1" spc="-10" dirty="0">
                <a:latin typeface="Calibri"/>
                <a:cs typeface="Calibri"/>
              </a:rPr>
              <a:t>for </a:t>
            </a:r>
            <a:r>
              <a:rPr sz="2400" i="1" spc="-5" dirty="0">
                <a:latin typeface="Calibri"/>
                <a:cs typeface="Calibri"/>
              </a:rPr>
              <a:t>Production</a:t>
            </a:r>
            <a:r>
              <a:rPr sz="2400" i="1" spc="-10" dirty="0">
                <a:latin typeface="Calibri"/>
                <a:cs typeface="Calibri"/>
              </a:rPr>
              <a:t> </a:t>
            </a:r>
            <a:r>
              <a:rPr sz="2400" i="1" spc="-5" dirty="0">
                <a:latin typeface="Calibri"/>
                <a:cs typeface="Calibri"/>
              </a:rPr>
              <a:t>Engineering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2400" spc="-10" dirty="0">
                <a:latin typeface="Calibri"/>
                <a:cs typeface="Calibri"/>
              </a:rPr>
              <a:t>Debate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CE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99874" y="500787"/>
            <a:ext cx="73914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GB" sz="4400" spc="-5" dirty="0">
                <a:latin typeface="Calibri"/>
                <a:cs typeface="Calibri"/>
              </a:rPr>
              <a:t>Debate exercise - Assignment</a:t>
            </a:r>
            <a:endParaRPr sz="44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18540" y="1584452"/>
            <a:ext cx="8050530" cy="466025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54965" marR="449580" indent="-342900" algn="just">
              <a:lnSpc>
                <a:spcPct val="80000"/>
              </a:lnSpc>
              <a:spcBef>
                <a:spcPts val="620"/>
              </a:spcBef>
              <a:buFont typeface="Arial"/>
              <a:buChar char="•"/>
              <a:tabLst>
                <a:tab pos="355600" algn="l"/>
              </a:tabLst>
            </a:pPr>
            <a:r>
              <a:rPr lang="en-GB" sz="2200" spc="-15" dirty="0">
                <a:latin typeface="Calibri"/>
                <a:cs typeface="Calibri"/>
              </a:rPr>
              <a:t>Teachers</a:t>
            </a:r>
            <a:r>
              <a:rPr sz="2200" spc="-15" dirty="0">
                <a:latin typeface="Calibri"/>
                <a:cs typeface="Calibri"/>
              </a:rPr>
              <a:t> formed groups </a:t>
            </a:r>
            <a:r>
              <a:rPr sz="2200" dirty="0">
                <a:latin typeface="Calibri"/>
                <a:cs typeface="Calibri"/>
              </a:rPr>
              <a:t>of </a:t>
            </a:r>
            <a:r>
              <a:rPr sz="2200" b="1" spc="-5" dirty="0">
                <a:latin typeface="Calibri"/>
                <a:cs typeface="Calibri"/>
              </a:rPr>
              <a:t>six </a:t>
            </a:r>
            <a:r>
              <a:rPr sz="2200" b="1" spc="-10" dirty="0">
                <a:latin typeface="Calibri"/>
                <a:cs typeface="Calibri"/>
              </a:rPr>
              <a:t>people</a:t>
            </a:r>
            <a:r>
              <a:rPr sz="2200" spc="-10" dirty="0">
                <a:latin typeface="Calibri"/>
                <a:cs typeface="Calibri"/>
              </a:rPr>
              <a:t>, </a:t>
            </a:r>
            <a:r>
              <a:rPr sz="2200" spc="-5" dirty="0">
                <a:latin typeface="Calibri"/>
                <a:cs typeface="Calibri"/>
              </a:rPr>
              <a:t>made of 3 </a:t>
            </a:r>
            <a:r>
              <a:rPr sz="2200" spc="-10" dirty="0">
                <a:latin typeface="Calibri"/>
                <a:cs typeface="Calibri"/>
              </a:rPr>
              <a:t>sub-groups </a:t>
            </a:r>
            <a:r>
              <a:rPr sz="2200" dirty="0">
                <a:latin typeface="Calibri"/>
                <a:cs typeface="Calibri"/>
              </a:rPr>
              <a:t>of </a:t>
            </a:r>
            <a:r>
              <a:rPr sz="2200" spc="-5" dirty="0">
                <a:latin typeface="Calibri"/>
                <a:cs typeface="Calibri"/>
              </a:rPr>
              <a:t>2  </a:t>
            </a:r>
            <a:r>
              <a:rPr sz="2200" spc="-10" dirty="0">
                <a:latin typeface="Calibri"/>
                <a:cs typeface="Calibri"/>
              </a:rPr>
              <a:t>people</a:t>
            </a:r>
            <a:r>
              <a:rPr sz="2200" spc="-5" dirty="0">
                <a:latin typeface="Calibri"/>
                <a:cs typeface="Calibri"/>
              </a:rPr>
              <a:t> each.</a:t>
            </a:r>
            <a:endParaRPr lang="en-GB" sz="2200" spc="-5" dirty="0">
              <a:latin typeface="Calibri"/>
              <a:cs typeface="Calibri"/>
            </a:endParaRPr>
          </a:p>
          <a:p>
            <a:pPr marL="354965" marR="5080" indent="-342900" algn="just">
              <a:lnSpc>
                <a:spcPct val="80000"/>
              </a:lnSpc>
              <a:spcBef>
                <a:spcPts val="535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alibri"/>
                <a:cs typeface="Calibri"/>
              </a:rPr>
              <a:t>Each </a:t>
            </a:r>
            <a:r>
              <a:rPr sz="2200" spc="-10" dirty="0">
                <a:latin typeface="Calibri"/>
                <a:cs typeface="Calibri"/>
              </a:rPr>
              <a:t>group </a:t>
            </a:r>
            <a:r>
              <a:rPr sz="2200" spc="-5" dirty="0">
                <a:latin typeface="Calibri"/>
                <a:cs typeface="Calibri"/>
              </a:rPr>
              <a:t>will be </a:t>
            </a:r>
            <a:r>
              <a:rPr sz="2200" spc="-10" dirty="0">
                <a:latin typeface="Calibri"/>
                <a:cs typeface="Calibri"/>
              </a:rPr>
              <a:t>given </a:t>
            </a:r>
            <a:r>
              <a:rPr sz="2200" b="1" spc="-10" dirty="0">
                <a:latin typeface="Calibri"/>
                <a:cs typeface="Calibri"/>
              </a:rPr>
              <a:t>three topics </a:t>
            </a:r>
            <a:r>
              <a:rPr sz="2200" b="1" spc="-20" dirty="0">
                <a:latin typeface="Calibri"/>
                <a:cs typeface="Calibri"/>
              </a:rPr>
              <a:t>for </a:t>
            </a:r>
            <a:r>
              <a:rPr sz="2200" b="1" spc="-15" dirty="0">
                <a:latin typeface="Calibri"/>
                <a:cs typeface="Calibri"/>
              </a:rPr>
              <a:t>debate </a:t>
            </a:r>
            <a:r>
              <a:rPr sz="2200" spc="-5" dirty="0">
                <a:latin typeface="Calibri"/>
                <a:cs typeface="Calibri"/>
              </a:rPr>
              <a:t>and each </a:t>
            </a:r>
            <a:r>
              <a:rPr sz="2200" spc="-10" dirty="0">
                <a:latin typeface="Calibri"/>
                <a:cs typeface="Calibri"/>
              </a:rPr>
              <a:t>subgroup  </a:t>
            </a:r>
            <a:r>
              <a:rPr sz="2200" spc="-5" dirty="0">
                <a:latin typeface="Calibri"/>
                <a:cs typeface="Calibri"/>
              </a:rPr>
              <a:t>will </a:t>
            </a:r>
            <a:r>
              <a:rPr sz="2200" spc="-20" dirty="0">
                <a:latin typeface="Calibri"/>
                <a:cs typeface="Calibri"/>
              </a:rPr>
              <a:t>have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20" dirty="0">
                <a:latin typeface="Calibri"/>
                <a:cs typeface="Calibri"/>
              </a:rPr>
              <a:t>different </a:t>
            </a:r>
            <a:r>
              <a:rPr sz="2200" spc="-15" dirty="0">
                <a:latin typeface="Calibri"/>
                <a:cs typeface="Calibri"/>
              </a:rPr>
              <a:t>role </a:t>
            </a:r>
            <a:r>
              <a:rPr sz="2200" spc="-20" dirty="0">
                <a:latin typeface="Calibri"/>
                <a:cs typeface="Calibri"/>
              </a:rPr>
              <a:t>for </a:t>
            </a:r>
            <a:r>
              <a:rPr sz="2200" spc="-5" dirty="0">
                <a:latin typeface="Calibri"/>
                <a:cs typeface="Calibri"/>
              </a:rPr>
              <a:t>each </a:t>
            </a:r>
            <a:r>
              <a:rPr sz="2200" spc="-10" dirty="0">
                <a:latin typeface="Calibri"/>
                <a:cs typeface="Calibri"/>
              </a:rPr>
              <a:t>topic: </a:t>
            </a:r>
            <a:r>
              <a:rPr sz="2200" spc="-15" dirty="0">
                <a:latin typeface="Calibri"/>
                <a:cs typeface="Calibri"/>
              </a:rPr>
              <a:t>affirmative </a:t>
            </a:r>
            <a:r>
              <a:rPr sz="2200" spc="-10" dirty="0">
                <a:latin typeface="Calibri"/>
                <a:cs typeface="Calibri"/>
              </a:rPr>
              <a:t>speech, </a:t>
            </a:r>
            <a:r>
              <a:rPr sz="2200" spc="-15" dirty="0">
                <a:latin typeface="Calibri"/>
                <a:cs typeface="Calibri"/>
              </a:rPr>
              <a:t>negative  </a:t>
            </a:r>
            <a:r>
              <a:rPr sz="2200" spc="-10" dirty="0">
                <a:latin typeface="Calibri"/>
                <a:cs typeface="Calibri"/>
              </a:rPr>
              <a:t>speech </a:t>
            </a:r>
            <a:r>
              <a:rPr sz="2200" spc="-5" dirty="0">
                <a:latin typeface="Calibri"/>
                <a:cs typeface="Calibri"/>
              </a:rPr>
              <a:t>and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evaluation</a:t>
            </a:r>
            <a:endParaRPr sz="2200" dirty="0">
              <a:latin typeface="Calibri"/>
              <a:cs typeface="Calibri"/>
            </a:endParaRPr>
          </a:p>
          <a:p>
            <a:pPr marL="35560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The sub-groups </a:t>
            </a:r>
            <a:r>
              <a:rPr sz="2200" spc="-5" dirty="0">
                <a:latin typeface="Calibri"/>
                <a:cs typeface="Calibri"/>
              </a:rPr>
              <a:t>will do </a:t>
            </a:r>
            <a:r>
              <a:rPr sz="2200" spc="-10" dirty="0">
                <a:latin typeface="Calibri"/>
                <a:cs typeface="Calibri"/>
              </a:rPr>
              <a:t>their </a:t>
            </a:r>
            <a:r>
              <a:rPr sz="2200" b="1" spc="-10" dirty="0">
                <a:latin typeface="Calibri"/>
                <a:cs typeface="Calibri"/>
              </a:rPr>
              <a:t>research</a:t>
            </a:r>
            <a:r>
              <a:rPr sz="2200" spc="-10" dirty="0">
                <a:latin typeface="Calibri"/>
                <a:cs typeface="Calibri"/>
              </a:rPr>
              <a:t> during </a:t>
            </a:r>
            <a:r>
              <a:rPr sz="2200" spc="-5" dirty="0">
                <a:latin typeface="Calibri"/>
                <a:cs typeface="Calibri"/>
              </a:rPr>
              <a:t>this </a:t>
            </a:r>
            <a:r>
              <a:rPr sz="2200" spc="-10" dirty="0">
                <a:latin typeface="Calibri"/>
                <a:cs typeface="Calibri"/>
              </a:rPr>
              <a:t>coming</a:t>
            </a:r>
            <a:r>
              <a:rPr sz="2200" spc="40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week.</a:t>
            </a:r>
            <a:endParaRPr sz="2200" dirty="0">
              <a:latin typeface="Calibri"/>
              <a:cs typeface="Calibri"/>
            </a:endParaRPr>
          </a:p>
          <a:p>
            <a:pPr marL="354965" marR="783590" indent="-342900" algn="just">
              <a:lnSpc>
                <a:spcPts val="2110"/>
              </a:lnSpc>
              <a:spcBef>
                <a:spcPts val="509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The </a:t>
            </a:r>
            <a:r>
              <a:rPr sz="2200" spc="-15" dirty="0">
                <a:latin typeface="Calibri"/>
                <a:cs typeface="Calibri"/>
              </a:rPr>
              <a:t>groups </a:t>
            </a:r>
            <a:r>
              <a:rPr sz="2200" spc="-5" dirty="0">
                <a:latin typeface="Calibri"/>
                <a:cs typeface="Calibri"/>
              </a:rPr>
              <a:t>will </a:t>
            </a:r>
            <a:r>
              <a:rPr sz="2200" b="1" spc="-15" dirty="0">
                <a:latin typeface="Calibri"/>
                <a:cs typeface="Calibri"/>
              </a:rPr>
              <a:t>debate </a:t>
            </a:r>
            <a:r>
              <a:rPr sz="2200" spc="-5" dirty="0">
                <a:latin typeface="Calibri"/>
                <a:cs typeface="Calibri"/>
              </a:rPr>
              <a:t>all </a:t>
            </a:r>
            <a:r>
              <a:rPr sz="2200" spc="-10" dirty="0">
                <a:latin typeface="Calibri"/>
                <a:cs typeface="Calibri"/>
              </a:rPr>
              <a:t>the three topics </a:t>
            </a:r>
            <a:r>
              <a:rPr sz="2200" spc="-5" dirty="0">
                <a:latin typeface="Calibri"/>
                <a:cs typeface="Calibri"/>
              </a:rPr>
              <a:t>with the  </a:t>
            </a:r>
            <a:r>
              <a:rPr sz="2200" spc="-20" dirty="0">
                <a:latin typeface="Calibri"/>
                <a:cs typeface="Calibri"/>
              </a:rPr>
              <a:t>different </a:t>
            </a:r>
            <a:r>
              <a:rPr sz="2200" spc="-10" dirty="0">
                <a:latin typeface="Calibri"/>
                <a:cs typeface="Calibri"/>
              </a:rPr>
              <a:t>roles</a:t>
            </a:r>
            <a:r>
              <a:rPr sz="2200" spc="3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assigned.</a:t>
            </a:r>
            <a:r>
              <a:rPr lang="sv-SE" sz="2200" spc="-5" dirty="0">
                <a:latin typeface="Calibri"/>
                <a:cs typeface="Calibri"/>
              </a:rPr>
              <a:t> </a:t>
            </a:r>
            <a:r>
              <a:rPr lang="sv-SE" sz="2200" b="1" spc="-5" dirty="0">
                <a:solidFill>
                  <a:srgbClr val="FF0000"/>
                </a:solidFill>
                <a:latin typeface="Calibri"/>
                <a:cs typeface="Calibri"/>
              </a:rPr>
              <a:t>FLEXIBLE: on Zoom or IRL</a:t>
            </a:r>
            <a:endParaRPr sz="2200" b="1" dirty="0">
              <a:solidFill>
                <a:srgbClr val="FF0000"/>
              </a:solidFill>
              <a:latin typeface="Calibri"/>
              <a:cs typeface="Calibri"/>
            </a:endParaRPr>
          </a:p>
          <a:p>
            <a:pPr marL="355600" indent="-342900" algn="just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355600" algn="l"/>
              </a:tabLst>
            </a:pPr>
            <a:r>
              <a:rPr sz="2200" spc="-15" dirty="0">
                <a:latin typeface="Calibri"/>
                <a:cs typeface="Calibri"/>
              </a:rPr>
              <a:t>Evaluation group </a:t>
            </a:r>
            <a:r>
              <a:rPr sz="2200" spc="-5" dirty="0">
                <a:latin typeface="Calibri"/>
                <a:cs typeface="Calibri"/>
              </a:rPr>
              <a:t>will </a:t>
            </a:r>
            <a:r>
              <a:rPr sz="2200" spc="-25" dirty="0">
                <a:latin typeface="Calibri"/>
                <a:cs typeface="Calibri"/>
              </a:rPr>
              <a:t>make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spc="-20" dirty="0">
                <a:latin typeface="Calibri"/>
                <a:cs typeface="Calibri"/>
              </a:rPr>
              <a:t>record </a:t>
            </a:r>
            <a:r>
              <a:rPr sz="2200" spc="-5" dirty="0">
                <a:latin typeface="Calibri"/>
                <a:cs typeface="Calibri"/>
              </a:rPr>
              <a:t>of the</a:t>
            </a:r>
            <a:r>
              <a:rPr sz="2200" spc="6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session.</a:t>
            </a:r>
            <a:endParaRPr sz="2200" dirty="0">
              <a:latin typeface="Calibri"/>
              <a:cs typeface="Calibri"/>
            </a:endParaRPr>
          </a:p>
          <a:p>
            <a:pPr marL="354965" marR="362585" indent="-342900">
              <a:lnSpc>
                <a:spcPct val="80000"/>
              </a:lnSpc>
              <a:spcBef>
                <a:spcPts val="52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5" dirty="0">
                <a:latin typeface="Calibri"/>
                <a:cs typeface="Calibri"/>
              </a:rPr>
              <a:t>In </a:t>
            </a:r>
            <a:r>
              <a:rPr sz="2200" spc="-10" dirty="0">
                <a:latin typeface="Calibri"/>
                <a:cs typeface="Calibri"/>
              </a:rPr>
              <a:t>the following week </a:t>
            </a:r>
            <a:r>
              <a:rPr sz="2200" spc="-5" dirty="0">
                <a:latin typeface="Calibri"/>
                <a:cs typeface="Calibri"/>
              </a:rPr>
              <a:t>each </a:t>
            </a:r>
            <a:r>
              <a:rPr sz="2200" spc="-10" dirty="0">
                <a:latin typeface="Calibri"/>
                <a:cs typeface="Calibri"/>
              </a:rPr>
              <a:t>sub-group </a:t>
            </a:r>
            <a:r>
              <a:rPr sz="2200" spc="-5" dirty="0">
                <a:latin typeface="Calibri"/>
                <a:cs typeface="Calibri"/>
              </a:rPr>
              <a:t>will </a:t>
            </a:r>
            <a:r>
              <a:rPr sz="2200" spc="-25" dirty="0">
                <a:latin typeface="Calibri"/>
                <a:cs typeface="Calibri"/>
              </a:rPr>
              <a:t>make </a:t>
            </a:r>
            <a:r>
              <a:rPr sz="2200" spc="-5" dirty="0">
                <a:latin typeface="Calibri"/>
                <a:cs typeface="Calibri"/>
              </a:rPr>
              <a:t>a </a:t>
            </a:r>
            <a:r>
              <a:rPr sz="2200" b="1" spc="-15" dirty="0">
                <a:latin typeface="Calibri"/>
                <a:cs typeface="Calibri"/>
              </a:rPr>
              <a:t>power </a:t>
            </a:r>
            <a:r>
              <a:rPr sz="2200" b="1" spc="-10" dirty="0">
                <a:latin typeface="Calibri"/>
                <a:cs typeface="Calibri"/>
              </a:rPr>
              <a:t>point </a:t>
            </a:r>
            <a:r>
              <a:rPr sz="2200" b="1" spc="-15" dirty="0">
                <a:latin typeface="Calibri"/>
                <a:cs typeface="Calibri"/>
              </a:rPr>
              <a:t>to  </a:t>
            </a:r>
            <a:r>
              <a:rPr sz="2200" b="1" spc="-10" dirty="0">
                <a:latin typeface="Calibri"/>
                <a:cs typeface="Calibri"/>
              </a:rPr>
              <a:t>present </a:t>
            </a:r>
            <a:r>
              <a:rPr sz="2200" spc="-5" dirty="0">
                <a:latin typeface="Calibri"/>
                <a:cs typeface="Calibri"/>
              </a:rPr>
              <a:t>the theme </a:t>
            </a:r>
            <a:r>
              <a:rPr sz="2200" spc="-10" dirty="0">
                <a:latin typeface="Calibri"/>
                <a:cs typeface="Calibri"/>
              </a:rPr>
              <a:t>that they </a:t>
            </a:r>
            <a:r>
              <a:rPr sz="2200" spc="-20" dirty="0">
                <a:latin typeface="Calibri"/>
                <a:cs typeface="Calibri"/>
              </a:rPr>
              <a:t>have</a:t>
            </a:r>
            <a:r>
              <a:rPr sz="2200" spc="80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evaluated</a:t>
            </a:r>
            <a:endParaRPr sz="2200" dirty="0">
              <a:latin typeface="Calibri"/>
              <a:cs typeface="Calibri"/>
            </a:endParaRPr>
          </a:p>
          <a:p>
            <a:pPr marL="354965" marR="520065" indent="-342900">
              <a:lnSpc>
                <a:spcPts val="2110"/>
              </a:lnSpc>
              <a:spcBef>
                <a:spcPts val="5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200" spc="-10" dirty="0">
                <a:latin typeface="Calibri"/>
                <a:cs typeface="Calibri"/>
              </a:rPr>
              <a:t>Finally </a:t>
            </a:r>
            <a:r>
              <a:rPr sz="2200" spc="-5" dirty="0">
                <a:latin typeface="Calibri"/>
                <a:cs typeface="Calibri"/>
              </a:rPr>
              <a:t>all the </a:t>
            </a:r>
            <a:r>
              <a:rPr sz="2200" spc="-15" dirty="0">
                <a:latin typeface="Calibri"/>
                <a:cs typeface="Calibri"/>
              </a:rPr>
              <a:t>power </a:t>
            </a:r>
            <a:r>
              <a:rPr sz="2200" spc="-10" dirty="0">
                <a:latin typeface="Calibri"/>
                <a:cs typeface="Calibri"/>
              </a:rPr>
              <a:t>points </a:t>
            </a:r>
            <a:r>
              <a:rPr sz="2200" spc="-5" dirty="0">
                <a:latin typeface="Calibri"/>
                <a:cs typeface="Calibri"/>
              </a:rPr>
              <a:t>will be </a:t>
            </a:r>
            <a:r>
              <a:rPr sz="2200" b="1" spc="-15" dirty="0">
                <a:latin typeface="Calibri"/>
                <a:cs typeface="Calibri"/>
              </a:rPr>
              <a:t>presented </a:t>
            </a:r>
            <a:r>
              <a:rPr sz="2200" spc="-10" dirty="0">
                <a:latin typeface="Calibri"/>
                <a:cs typeface="Calibri"/>
              </a:rPr>
              <a:t>during </a:t>
            </a:r>
            <a:r>
              <a:rPr sz="2200" spc="-5" dirty="0">
                <a:latin typeface="Calibri"/>
                <a:cs typeface="Calibri"/>
              </a:rPr>
              <a:t>the </a:t>
            </a:r>
            <a:r>
              <a:rPr lang="en-GB" sz="2200" spc="-5" dirty="0">
                <a:latin typeface="Calibri"/>
                <a:cs typeface="Calibri"/>
              </a:rPr>
              <a:t>next</a:t>
            </a:r>
            <a:r>
              <a:rPr sz="2200" spc="-5" dirty="0">
                <a:latin typeface="Calibri"/>
                <a:cs typeface="Calibri"/>
              </a:rPr>
              <a:t> meeting </a:t>
            </a:r>
            <a:r>
              <a:rPr sz="2200" spc="-15" dirty="0">
                <a:latin typeface="Calibri"/>
                <a:cs typeface="Calibri"/>
              </a:rPr>
              <a:t>indicated </a:t>
            </a:r>
            <a:r>
              <a:rPr sz="2200" spc="-5" dirty="0">
                <a:latin typeface="Calibri"/>
                <a:cs typeface="Calibri"/>
              </a:rPr>
              <a:t>in the </a:t>
            </a:r>
            <a:r>
              <a:rPr sz="2200" spc="-20" dirty="0">
                <a:latin typeface="Calibri"/>
                <a:cs typeface="Calibri"/>
              </a:rPr>
              <a:t>course</a:t>
            </a:r>
            <a:r>
              <a:rPr sz="2200" spc="6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schedule.</a:t>
            </a:r>
            <a:endParaRPr lang="en-GB" sz="2200" spc="-10" dirty="0">
              <a:latin typeface="Calibri"/>
              <a:cs typeface="Calibri"/>
            </a:endParaRPr>
          </a:p>
          <a:p>
            <a:pPr marL="354965" marR="520065" indent="-342900">
              <a:lnSpc>
                <a:spcPts val="2110"/>
              </a:lnSpc>
              <a:spcBef>
                <a:spcPts val="5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GB" sz="2200" spc="-10" dirty="0">
              <a:latin typeface="Calibri"/>
              <a:cs typeface="Calibri"/>
            </a:endParaRPr>
          </a:p>
          <a:p>
            <a:pPr marL="354965" marR="520065" indent="-342900">
              <a:lnSpc>
                <a:spcPts val="2110"/>
              </a:lnSpc>
              <a:spcBef>
                <a:spcPts val="51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lang="en-GB" sz="2200" spc="-10" dirty="0">
                <a:latin typeface="Calibri"/>
                <a:cs typeface="Calibri"/>
              </a:rPr>
              <a:t>Documents submission deadline: </a:t>
            </a:r>
            <a:r>
              <a:rPr lang="en-GB" sz="2200" b="1" spc="-10" dirty="0">
                <a:latin typeface="Calibri"/>
                <a:cs typeface="Calibri"/>
              </a:rPr>
              <a:t>May 2</a:t>
            </a:r>
            <a:endParaRPr sz="2200" b="1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  <p:extLst>
      <p:ext uri="{BB962C8B-B14F-4D97-AF65-F5344CB8AC3E}">
        <p14:creationId xmlns:p14="http://schemas.microsoft.com/office/powerpoint/2010/main" val="362475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DFC76-E0BD-13EB-920A-4B036F0FD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9C2A580A-8E61-D9D0-70C6-33DE3C0F7358}"/>
              </a:ext>
            </a:extLst>
          </p:cNvPr>
          <p:cNvSpPr/>
          <p:nvPr/>
        </p:nvSpPr>
        <p:spPr>
          <a:xfrm>
            <a:off x="787680" y="1600287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80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76D2CFA3-3414-F809-B4F0-68F996E2B477}"/>
              </a:ext>
            </a:extLst>
          </p:cNvPr>
          <p:cNvSpPr/>
          <p:nvPr/>
        </p:nvSpPr>
        <p:spPr>
          <a:xfrm>
            <a:off x="787680" y="1600287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80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187390AF-B9AF-B358-1FD8-28F48E49E88A}"/>
              </a:ext>
            </a:extLst>
          </p:cNvPr>
          <p:cNvSpPr txBox="1"/>
          <p:nvPr/>
        </p:nvSpPr>
        <p:spPr>
          <a:xfrm>
            <a:off x="893369" y="2799369"/>
            <a:ext cx="406522" cy="9874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ts val="314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0" i="0" u="none" strike="noStrike" kern="1200" cap="none" spc="-29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3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od</a:t>
            </a:r>
            <a:r>
              <a:rPr kumimoji="0" sz="3200" b="0" i="0" u="none" strike="noStrike" kern="1200" cap="none" spc="-6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</a:t>
            </a:r>
            <a:endParaRPr kumimoji="0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1F97A59D-F7AA-8979-5CAC-E31E033B13CB}"/>
              </a:ext>
            </a:extLst>
          </p:cNvPr>
          <p:cNvSpPr/>
          <p:nvPr/>
        </p:nvSpPr>
        <p:spPr>
          <a:xfrm>
            <a:off x="3358667" y="1629243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79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DFE0F904-72C1-9AD1-B3C2-136EDAF7AE1C}"/>
              </a:ext>
            </a:extLst>
          </p:cNvPr>
          <p:cNvSpPr/>
          <p:nvPr/>
        </p:nvSpPr>
        <p:spPr>
          <a:xfrm>
            <a:off x="3358667" y="1629243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79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6CE5DD09-DBF4-2794-B960-E57CBFEE9552}"/>
              </a:ext>
            </a:extLst>
          </p:cNvPr>
          <p:cNvSpPr txBox="1"/>
          <p:nvPr/>
        </p:nvSpPr>
        <p:spPr>
          <a:xfrm>
            <a:off x="3465221" y="2360772"/>
            <a:ext cx="379399" cy="1830228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ts val="314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April 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</a:t>
            </a:r>
            <a:r>
              <a:rPr lang="en-GB" sz="2400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kumimoji="0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°</a:t>
            </a:r>
            <a:r>
              <a:rPr kumimoji="0" sz="24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GB" sz="2400" b="0" i="0" u="none" strike="noStrike" kern="1200" cap="none" spc="-4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U51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FC170739-A844-4550-AA68-4EFB54434081}"/>
              </a:ext>
            </a:extLst>
          </p:cNvPr>
          <p:cNvSpPr/>
          <p:nvPr/>
        </p:nvSpPr>
        <p:spPr>
          <a:xfrm>
            <a:off x="5970803" y="1658199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79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object 11">
            <a:extLst>
              <a:ext uri="{FF2B5EF4-FFF2-40B4-BE49-F238E27FC236}">
                <a16:creationId xmlns:a16="http://schemas.microsoft.com/office/drawing/2014/main" id="{C6A77691-2975-967B-13C0-F654AAC77169}"/>
              </a:ext>
            </a:extLst>
          </p:cNvPr>
          <p:cNvSpPr/>
          <p:nvPr/>
        </p:nvSpPr>
        <p:spPr>
          <a:xfrm>
            <a:off x="5970803" y="1658199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79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object 12">
            <a:extLst>
              <a:ext uri="{FF2B5EF4-FFF2-40B4-BE49-F238E27FC236}">
                <a16:creationId xmlns:a16="http://schemas.microsoft.com/office/drawing/2014/main" id="{E0402138-BF9E-FB3A-AF37-6D7B189CD7A1}"/>
              </a:ext>
            </a:extLst>
          </p:cNvPr>
          <p:cNvSpPr txBox="1"/>
          <p:nvPr/>
        </p:nvSpPr>
        <p:spPr>
          <a:xfrm>
            <a:off x="6079134" y="2627879"/>
            <a:ext cx="406522" cy="14458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ts val="314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-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May</a:t>
            </a:r>
            <a:r>
              <a:rPr kumimoji="0" sz="3200" b="0" i="0" u="none" strike="noStrike" kern="1200" cap="none" spc="-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GB" sz="3200" b="0" i="0" u="none" strike="noStrike" kern="1200" cap="none" spc="-7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</a:t>
            </a:r>
            <a:r>
              <a:rPr kumimoji="0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°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2" name="object 13">
            <a:extLst>
              <a:ext uri="{FF2B5EF4-FFF2-40B4-BE49-F238E27FC236}">
                <a16:creationId xmlns:a16="http://schemas.microsoft.com/office/drawing/2014/main" id="{5C3D564D-1B3D-DBF9-F338-48B09B45280D}"/>
              </a:ext>
            </a:extLst>
          </p:cNvPr>
          <p:cNvSpPr/>
          <p:nvPr/>
        </p:nvSpPr>
        <p:spPr>
          <a:xfrm>
            <a:off x="7267727" y="1658199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79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object 14">
            <a:extLst>
              <a:ext uri="{FF2B5EF4-FFF2-40B4-BE49-F238E27FC236}">
                <a16:creationId xmlns:a16="http://schemas.microsoft.com/office/drawing/2014/main" id="{D534FB56-A193-9385-2D04-FE911B66A721}"/>
              </a:ext>
            </a:extLst>
          </p:cNvPr>
          <p:cNvSpPr/>
          <p:nvPr/>
        </p:nvSpPr>
        <p:spPr>
          <a:xfrm>
            <a:off x="7267727" y="1658199"/>
            <a:ext cx="576580" cy="3383279"/>
          </a:xfrm>
          <a:custGeom>
            <a:avLst/>
            <a:gdLst/>
            <a:ahLst/>
            <a:cxnLst/>
            <a:rect l="l" t="t" r="r" b="b"/>
            <a:pathLst>
              <a:path w="576579" h="3383279">
                <a:moveTo>
                  <a:pt x="0" y="3383279"/>
                </a:moveTo>
                <a:lnTo>
                  <a:pt x="576072" y="3383279"/>
                </a:lnTo>
                <a:lnTo>
                  <a:pt x="576072" y="0"/>
                </a:lnTo>
                <a:lnTo>
                  <a:pt x="0" y="0"/>
                </a:lnTo>
                <a:lnTo>
                  <a:pt x="0" y="3383279"/>
                </a:lnTo>
                <a:close/>
              </a:path>
            </a:pathLst>
          </a:custGeom>
          <a:ln w="25908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object 15">
            <a:extLst>
              <a:ext uri="{FF2B5EF4-FFF2-40B4-BE49-F238E27FC236}">
                <a16:creationId xmlns:a16="http://schemas.microsoft.com/office/drawing/2014/main" id="{4D124C85-422F-5E46-9761-22792D1995A5}"/>
              </a:ext>
            </a:extLst>
          </p:cNvPr>
          <p:cNvSpPr txBox="1"/>
          <p:nvPr/>
        </p:nvSpPr>
        <p:spPr>
          <a:xfrm>
            <a:off x="7375550" y="2466682"/>
            <a:ext cx="406522" cy="147437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ts val="3145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3200" b="0" i="0" u="none" strike="noStrike" kern="1200" cap="none" spc="-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May</a:t>
            </a:r>
            <a:r>
              <a:rPr kumimoji="0" sz="3200" b="0" i="0" u="none" strike="noStrike" kern="1200" cap="none" spc="-7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lang="en-GB" sz="3200" spc="-75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r>
              <a:rPr kumimoji="0" sz="32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°</a:t>
            </a:r>
            <a:endParaRPr kumimoji="0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5" name="object 16">
            <a:extLst>
              <a:ext uri="{FF2B5EF4-FFF2-40B4-BE49-F238E27FC236}">
                <a16:creationId xmlns:a16="http://schemas.microsoft.com/office/drawing/2014/main" id="{C12E9D86-CDBA-F833-591C-1EA00604DB89}"/>
              </a:ext>
            </a:extLst>
          </p:cNvPr>
          <p:cNvSpPr/>
          <p:nvPr/>
        </p:nvSpPr>
        <p:spPr>
          <a:xfrm>
            <a:off x="394488" y="4629998"/>
            <a:ext cx="1297305" cy="647700"/>
          </a:xfrm>
          <a:custGeom>
            <a:avLst/>
            <a:gdLst/>
            <a:ahLst/>
            <a:cxnLst/>
            <a:rect l="l" t="t" r="r" b="b"/>
            <a:pathLst>
              <a:path w="1297305" h="647700">
                <a:moveTo>
                  <a:pt x="1188974" y="0"/>
                </a:moveTo>
                <a:lnTo>
                  <a:pt x="107950" y="0"/>
                </a:lnTo>
                <a:lnTo>
                  <a:pt x="65933" y="8491"/>
                </a:lnTo>
                <a:lnTo>
                  <a:pt x="31619" y="31638"/>
                </a:lnTo>
                <a:lnTo>
                  <a:pt x="8483" y="65954"/>
                </a:lnTo>
                <a:lnTo>
                  <a:pt x="0" y="107949"/>
                </a:lnTo>
                <a:lnTo>
                  <a:pt x="0" y="539749"/>
                </a:lnTo>
                <a:lnTo>
                  <a:pt x="8483" y="581745"/>
                </a:lnTo>
                <a:lnTo>
                  <a:pt x="31619" y="616061"/>
                </a:lnTo>
                <a:lnTo>
                  <a:pt x="65933" y="639208"/>
                </a:lnTo>
                <a:lnTo>
                  <a:pt x="107950" y="647699"/>
                </a:lnTo>
                <a:lnTo>
                  <a:pt x="1188974" y="647699"/>
                </a:lnTo>
                <a:lnTo>
                  <a:pt x="1230969" y="639208"/>
                </a:lnTo>
                <a:lnTo>
                  <a:pt x="1265285" y="616061"/>
                </a:lnTo>
                <a:lnTo>
                  <a:pt x="1288432" y="581745"/>
                </a:lnTo>
                <a:lnTo>
                  <a:pt x="1296924" y="539749"/>
                </a:lnTo>
                <a:lnTo>
                  <a:pt x="1296924" y="107949"/>
                </a:lnTo>
                <a:lnTo>
                  <a:pt x="1288432" y="65954"/>
                </a:lnTo>
                <a:lnTo>
                  <a:pt x="1265285" y="31638"/>
                </a:lnTo>
                <a:lnTo>
                  <a:pt x="1230969" y="8491"/>
                </a:lnTo>
                <a:lnTo>
                  <a:pt x="1188974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object 17">
            <a:extLst>
              <a:ext uri="{FF2B5EF4-FFF2-40B4-BE49-F238E27FC236}">
                <a16:creationId xmlns:a16="http://schemas.microsoft.com/office/drawing/2014/main" id="{6DC9E153-2CBC-48A5-4707-D859FF4C5F41}"/>
              </a:ext>
            </a:extLst>
          </p:cNvPr>
          <p:cNvSpPr/>
          <p:nvPr/>
        </p:nvSpPr>
        <p:spPr>
          <a:xfrm>
            <a:off x="394488" y="4629998"/>
            <a:ext cx="1297305" cy="647700"/>
          </a:xfrm>
          <a:custGeom>
            <a:avLst/>
            <a:gdLst/>
            <a:ahLst/>
            <a:cxnLst/>
            <a:rect l="l" t="t" r="r" b="b"/>
            <a:pathLst>
              <a:path w="1297305" h="647700">
                <a:moveTo>
                  <a:pt x="0" y="107949"/>
                </a:moveTo>
                <a:lnTo>
                  <a:pt x="8483" y="65954"/>
                </a:lnTo>
                <a:lnTo>
                  <a:pt x="31619" y="31638"/>
                </a:lnTo>
                <a:lnTo>
                  <a:pt x="65933" y="8491"/>
                </a:lnTo>
                <a:lnTo>
                  <a:pt x="107950" y="0"/>
                </a:lnTo>
                <a:lnTo>
                  <a:pt x="1188974" y="0"/>
                </a:lnTo>
                <a:lnTo>
                  <a:pt x="1230969" y="8491"/>
                </a:lnTo>
                <a:lnTo>
                  <a:pt x="1265285" y="31638"/>
                </a:lnTo>
                <a:lnTo>
                  <a:pt x="1288432" y="65954"/>
                </a:lnTo>
                <a:lnTo>
                  <a:pt x="1296924" y="107949"/>
                </a:lnTo>
                <a:lnTo>
                  <a:pt x="1296924" y="539749"/>
                </a:lnTo>
                <a:lnTo>
                  <a:pt x="1288432" y="581745"/>
                </a:lnTo>
                <a:lnTo>
                  <a:pt x="1265285" y="616061"/>
                </a:lnTo>
                <a:lnTo>
                  <a:pt x="1230969" y="639208"/>
                </a:lnTo>
                <a:lnTo>
                  <a:pt x="1188974" y="647699"/>
                </a:lnTo>
                <a:lnTo>
                  <a:pt x="107950" y="647699"/>
                </a:lnTo>
                <a:lnTo>
                  <a:pt x="65933" y="639208"/>
                </a:lnTo>
                <a:lnTo>
                  <a:pt x="31619" y="616061"/>
                </a:lnTo>
                <a:lnTo>
                  <a:pt x="8483" y="581745"/>
                </a:lnTo>
                <a:lnTo>
                  <a:pt x="0" y="539749"/>
                </a:lnTo>
                <a:lnTo>
                  <a:pt x="0" y="107949"/>
                </a:lnTo>
                <a:close/>
              </a:path>
            </a:pathLst>
          </a:custGeom>
          <a:ln w="25908">
            <a:solidFill>
              <a:srgbClr val="B66C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object 18">
            <a:extLst>
              <a:ext uri="{FF2B5EF4-FFF2-40B4-BE49-F238E27FC236}">
                <a16:creationId xmlns:a16="http://schemas.microsoft.com/office/drawing/2014/main" id="{ECA70C16-CADC-1B66-85EE-FAC97D05559C}"/>
              </a:ext>
            </a:extLst>
          </p:cNvPr>
          <p:cNvSpPr txBox="1"/>
          <p:nvPr/>
        </p:nvSpPr>
        <p:spPr>
          <a:xfrm>
            <a:off x="684912" y="4705183"/>
            <a:ext cx="7156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</a:t>
            </a:r>
            <a:r>
              <a:rPr kumimoji="0" sz="28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8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art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8" name="object 19">
            <a:extLst>
              <a:ext uri="{FF2B5EF4-FFF2-40B4-BE49-F238E27FC236}">
                <a16:creationId xmlns:a16="http://schemas.microsoft.com/office/drawing/2014/main" id="{712E16D0-C9C6-CF00-9482-5E52AB0BD3BF}"/>
              </a:ext>
            </a:extLst>
          </p:cNvPr>
          <p:cNvSpPr/>
          <p:nvPr/>
        </p:nvSpPr>
        <p:spPr>
          <a:xfrm>
            <a:off x="2965476" y="4660478"/>
            <a:ext cx="1295400" cy="647700"/>
          </a:xfrm>
          <a:custGeom>
            <a:avLst/>
            <a:gdLst/>
            <a:ahLst/>
            <a:cxnLst/>
            <a:rect l="l" t="t" r="r" b="b"/>
            <a:pathLst>
              <a:path w="1295400" h="647700">
                <a:moveTo>
                  <a:pt x="1187450" y="0"/>
                </a:moveTo>
                <a:lnTo>
                  <a:pt x="107950" y="0"/>
                </a:lnTo>
                <a:lnTo>
                  <a:pt x="65954" y="8491"/>
                </a:lnTo>
                <a:lnTo>
                  <a:pt x="31638" y="31638"/>
                </a:lnTo>
                <a:lnTo>
                  <a:pt x="8491" y="65954"/>
                </a:lnTo>
                <a:lnTo>
                  <a:pt x="0" y="107950"/>
                </a:lnTo>
                <a:lnTo>
                  <a:pt x="0" y="539750"/>
                </a:lnTo>
                <a:lnTo>
                  <a:pt x="8491" y="581745"/>
                </a:lnTo>
                <a:lnTo>
                  <a:pt x="31638" y="616061"/>
                </a:lnTo>
                <a:lnTo>
                  <a:pt x="65954" y="639208"/>
                </a:lnTo>
                <a:lnTo>
                  <a:pt x="107950" y="647699"/>
                </a:lnTo>
                <a:lnTo>
                  <a:pt x="1187450" y="647699"/>
                </a:lnTo>
                <a:lnTo>
                  <a:pt x="1229445" y="639208"/>
                </a:lnTo>
                <a:lnTo>
                  <a:pt x="1263761" y="616061"/>
                </a:lnTo>
                <a:lnTo>
                  <a:pt x="1286908" y="581745"/>
                </a:lnTo>
                <a:lnTo>
                  <a:pt x="1295400" y="539750"/>
                </a:lnTo>
                <a:lnTo>
                  <a:pt x="1295400" y="107950"/>
                </a:lnTo>
                <a:lnTo>
                  <a:pt x="1286908" y="65954"/>
                </a:lnTo>
                <a:lnTo>
                  <a:pt x="1263761" y="31638"/>
                </a:lnTo>
                <a:lnTo>
                  <a:pt x="1229445" y="8491"/>
                </a:lnTo>
                <a:lnTo>
                  <a:pt x="1187450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object 20">
            <a:extLst>
              <a:ext uri="{FF2B5EF4-FFF2-40B4-BE49-F238E27FC236}">
                <a16:creationId xmlns:a16="http://schemas.microsoft.com/office/drawing/2014/main" id="{BDED5BAF-72A5-29CF-C762-BE8C6E3FC5A4}"/>
              </a:ext>
            </a:extLst>
          </p:cNvPr>
          <p:cNvSpPr/>
          <p:nvPr/>
        </p:nvSpPr>
        <p:spPr>
          <a:xfrm>
            <a:off x="2965476" y="4660478"/>
            <a:ext cx="1295400" cy="647700"/>
          </a:xfrm>
          <a:custGeom>
            <a:avLst/>
            <a:gdLst/>
            <a:ahLst/>
            <a:cxnLst/>
            <a:rect l="l" t="t" r="r" b="b"/>
            <a:pathLst>
              <a:path w="1295400" h="647700">
                <a:moveTo>
                  <a:pt x="0" y="107950"/>
                </a:moveTo>
                <a:lnTo>
                  <a:pt x="8491" y="65954"/>
                </a:lnTo>
                <a:lnTo>
                  <a:pt x="31638" y="31638"/>
                </a:lnTo>
                <a:lnTo>
                  <a:pt x="65954" y="8491"/>
                </a:lnTo>
                <a:lnTo>
                  <a:pt x="107950" y="0"/>
                </a:lnTo>
                <a:lnTo>
                  <a:pt x="1187450" y="0"/>
                </a:lnTo>
                <a:lnTo>
                  <a:pt x="1229445" y="8491"/>
                </a:lnTo>
                <a:lnTo>
                  <a:pt x="1263761" y="31638"/>
                </a:lnTo>
                <a:lnTo>
                  <a:pt x="1286908" y="65954"/>
                </a:lnTo>
                <a:lnTo>
                  <a:pt x="1295400" y="107950"/>
                </a:lnTo>
                <a:lnTo>
                  <a:pt x="1295400" y="539750"/>
                </a:lnTo>
                <a:lnTo>
                  <a:pt x="1286908" y="581745"/>
                </a:lnTo>
                <a:lnTo>
                  <a:pt x="1263761" y="616061"/>
                </a:lnTo>
                <a:lnTo>
                  <a:pt x="1229445" y="639208"/>
                </a:lnTo>
                <a:lnTo>
                  <a:pt x="1187450" y="647699"/>
                </a:lnTo>
                <a:lnTo>
                  <a:pt x="107950" y="647699"/>
                </a:lnTo>
                <a:lnTo>
                  <a:pt x="65954" y="639208"/>
                </a:lnTo>
                <a:lnTo>
                  <a:pt x="31638" y="616061"/>
                </a:lnTo>
                <a:lnTo>
                  <a:pt x="8491" y="581745"/>
                </a:lnTo>
                <a:lnTo>
                  <a:pt x="0" y="539750"/>
                </a:lnTo>
                <a:lnTo>
                  <a:pt x="0" y="107950"/>
                </a:lnTo>
                <a:close/>
              </a:path>
            </a:pathLst>
          </a:custGeom>
          <a:ln w="25908">
            <a:solidFill>
              <a:srgbClr val="B66C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" name="object 21">
            <a:extLst>
              <a:ext uri="{FF2B5EF4-FFF2-40B4-BE49-F238E27FC236}">
                <a16:creationId xmlns:a16="http://schemas.microsoft.com/office/drawing/2014/main" id="{84BDCC35-C47D-303A-613E-FD99DCD07034}"/>
              </a:ext>
            </a:extLst>
          </p:cNvPr>
          <p:cNvSpPr txBox="1"/>
          <p:nvPr/>
        </p:nvSpPr>
        <p:spPr>
          <a:xfrm>
            <a:off x="3080285" y="4735409"/>
            <a:ext cx="10661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Deb</a:t>
            </a:r>
            <a:r>
              <a:rPr kumimoji="0" sz="28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</a:t>
            </a:r>
            <a:r>
              <a:rPr kumimoji="0" sz="28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1" name="object 22">
            <a:extLst>
              <a:ext uri="{FF2B5EF4-FFF2-40B4-BE49-F238E27FC236}">
                <a16:creationId xmlns:a16="http://schemas.microsoft.com/office/drawing/2014/main" id="{8DCAEAC6-FD5B-CE3A-B8B0-43200AC1BDEC}"/>
              </a:ext>
            </a:extLst>
          </p:cNvPr>
          <p:cNvSpPr/>
          <p:nvPr/>
        </p:nvSpPr>
        <p:spPr>
          <a:xfrm>
            <a:off x="5827548" y="4602566"/>
            <a:ext cx="2159635" cy="647700"/>
          </a:xfrm>
          <a:custGeom>
            <a:avLst/>
            <a:gdLst/>
            <a:ahLst/>
            <a:cxnLst/>
            <a:rect l="l" t="t" r="r" b="b"/>
            <a:pathLst>
              <a:path w="2159634" h="647700">
                <a:moveTo>
                  <a:pt x="2051558" y="0"/>
                </a:moveTo>
                <a:lnTo>
                  <a:pt x="107950" y="0"/>
                </a:lnTo>
                <a:lnTo>
                  <a:pt x="65954" y="8491"/>
                </a:lnTo>
                <a:lnTo>
                  <a:pt x="31638" y="31638"/>
                </a:lnTo>
                <a:lnTo>
                  <a:pt x="8491" y="65954"/>
                </a:lnTo>
                <a:lnTo>
                  <a:pt x="0" y="107950"/>
                </a:lnTo>
                <a:lnTo>
                  <a:pt x="0" y="539750"/>
                </a:lnTo>
                <a:lnTo>
                  <a:pt x="8491" y="581745"/>
                </a:lnTo>
                <a:lnTo>
                  <a:pt x="31638" y="616061"/>
                </a:lnTo>
                <a:lnTo>
                  <a:pt x="65954" y="639208"/>
                </a:lnTo>
                <a:lnTo>
                  <a:pt x="107950" y="647700"/>
                </a:lnTo>
                <a:lnTo>
                  <a:pt x="2051558" y="647700"/>
                </a:lnTo>
                <a:lnTo>
                  <a:pt x="2093553" y="639208"/>
                </a:lnTo>
                <a:lnTo>
                  <a:pt x="2127869" y="616061"/>
                </a:lnTo>
                <a:lnTo>
                  <a:pt x="2151016" y="581745"/>
                </a:lnTo>
                <a:lnTo>
                  <a:pt x="2159508" y="539750"/>
                </a:lnTo>
                <a:lnTo>
                  <a:pt x="2159508" y="107950"/>
                </a:lnTo>
                <a:lnTo>
                  <a:pt x="2151016" y="65954"/>
                </a:lnTo>
                <a:lnTo>
                  <a:pt x="2127869" y="31638"/>
                </a:lnTo>
                <a:lnTo>
                  <a:pt x="2093553" y="8491"/>
                </a:lnTo>
                <a:lnTo>
                  <a:pt x="2051558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2" name="object 23">
            <a:extLst>
              <a:ext uri="{FF2B5EF4-FFF2-40B4-BE49-F238E27FC236}">
                <a16:creationId xmlns:a16="http://schemas.microsoft.com/office/drawing/2014/main" id="{52B4BD47-8F0E-DDEE-338E-A08D773F7446}"/>
              </a:ext>
            </a:extLst>
          </p:cNvPr>
          <p:cNvSpPr/>
          <p:nvPr/>
        </p:nvSpPr>
        <p:spPr>
          <a:xfrm>
            <a:off x="5827548" y="4602566"/>
            <a:ext cx="2159635" cy="647700"/>
          </a:xfrm>
          <a:custGeom>
            <a:avLst/>
            <a:gdLst/>
            <a:ahLst/>
            <a:cxnLst/>
            <a:rect l="l" t="t" r="r" b="b"/>
            <a:pathLst>
              <a:path w="2159634" h="647700">
                <a:moveTo>
                  <a:pt x="0" y="107950"/>
                </a:moveTo>
                <a:lnTo>
                  <a:pt x="8491" y="65954"/>
                </a:lnTo>
                <a:lnTo>
                  <a:pt x="31638" y="31638"/>
                </a:lnTo>
                <a:lnTo>
                  <a:pt x="65954" y="8491"/>
                </a:lnTo>
                <a:lnTo>
                  <a:pt x="107950" y="0"/>
                </a:lnTo>
                <a:lnTo>
                  <a:pt x="2051558" y="0"/>
                </a:lnTo>
                <a:lnTo>
                  <a:pt x="2093553" y="8491"/>
                </a:lnTo>
                <a:lnTo>
                  <a:pt x="2127869" y="31638"/>
                </a:lnTo>
                <a:lnTo>
                  <a:pt x="2151016" y="65954"/>
                </a:lnTo>
                <a:lnTo>
                  <a:pt x="2159508" y="107950"/>
                </a:lnTo>
                <a:lnTo>
                  <a:pt x="2159508" y="539750"/>
                </a:lnTo>
                <a:lnTo>
                  <a:pt x="2151016" y="581745"/>
                </a:lnTo>
                <a:lnTo>
                  <a:pt x="2127869" y="616061"/>
                </a:lnTo>
                <a:lnTo>
                  <a:pt x="2093553" y="639208"/>
                </a:lnTo>
                <a:lnTo>
                  <a:pt x="2051558" y="647700"/>
                </a:lnTo>
                <a:lnTo>
                  <a:pt x="107950" y="647700"/>
                </a:lnTo>
                <a:lnTo>
                  <a:pt x="65954" y="639208"/>
                </a:lnTo>
                <a:lnTo>
                  <a:pt x="31638" y="616061"/>
                </a:lnTo>
                <a:lnTo>
                  <a:pt x="8491" y="581745"/>
                </a:lnTo>
                <a:lnTo>
                  <a:pt x="0" y="539750"/>
                </a:lnTo>
                <a:lnTo>
                  <a:pt x="0" y="107950"/>
                </a:lnTo>
                <a:close/>
              </a:path>
            </a:pathLst>
          </a:custGeom>
          <a:ln w="25908">
            <a:solidFill>
              <a:srgbClr val="B66C3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3" name="object 24">
            <a:extLst>
              <a:ext uri="{FF2B5EF4-FFF2-40B4-BE49-F238E27FC236}">
                <a16:creationId xmlns:a16="http://schemas.microsoft.com/office/drawing/2014/main" id="{9121C3FF-4991-3C5E-F832-9EFCD49F40D8}"/>
              </a:ext>
            </a:extLst>
          </p:cNvPr>
          <p:cNvSpPr txBox="1"/>
          <p:nvPr/>
        </p:nvSpPr>
        <p:spPr>
          <a:xfrm>
            <a:off x="5978424" y="4677192"/>
            <a:ext cx="18586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0" fontAlgn="base" latinLnBrk="0" hangingPunct="0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8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</a:t>
            </a:r>
            <a:r>
              <a:rPr kumimoji="0" sz="2800" b="0" i="0" u="none" strike="noStrike" kern="1200" cap="none" spc="-5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8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ese</a:t>
            </a:r>
            <a:r>
              <a:rPr kumimoji="0" sz="2800" b="0" i="0" u="none" strike="noStrike" kern="1200" cap="none" spc="-4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n</a:t>
            </a:r>
            <a:r>
              <a:rPr kumimoji="0" sz="2800" b="0" i="0" u="none" strike="noStrike" kern="1200" cap="none" spc="-4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800" b="0" i="0" u="none" strike="noStrike" kern="1200" cap="none" spc="-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8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</a:t>
            </a:r>
            <a:r>
              <a:rPr kumimoji="0" sz="2800" b="0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</a:t>
            </a:r>
            <a:r>
              <a:rPr kumimoji="0" sz="28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on</a:t>
            </a: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4" name="object 25">
            <a:extLst>
              <a:ext uri="{FF2B5EF4-FFF2-40B4-BE49-F238E27FC236}">
                <a16:creationId xmlns:a16="http://schemas.microsoft.com/office/drawing/2014/main" id="{809E00AA-13D8-01EF-104A-E6CB045136A7}"/>
              </a:ext>
            </a:extLst>
          </p:cNvPr>
          <p:cNvSpPr/>
          <p:nvPr/>
        </p:nvSpPr>
        <p:spPr>
          <a:xfrm>
            <a:off x="1507007" y="2319614"/>
            <a:ext cx="1728470" cy="1728470"/>
          </a:xfrm>
          <a:custGeom>
            <a:avLst/>
            <a:gdLst/>
            <a:ahLst/>
            <a:cxnLst/>
            <a:rect l="l" t="t" r="r" b="b"/>
            <a:pathLst>
              <a:path w="1728470" h="1728470">
                <a:moveTo>
                  <a:pt x="864108" y="0"/>
                </a:moveTo>
                <a:lnTo>
                  <a:pt x="864108" y="432053"/>
                </a:lnTo>
                <a:lnTo>
                  <a:pt x="0" y="432053"/>
                </a:lnTo>
                <a:lnTo>
                  <a:pt x="0" y="1296162"/>
                </a:lnTo>
                <a:lnTo>
                  <a:pt x="864108" y="1296162"/>
                </a:lnTo>
                <a:lnTo>
                  <a:pt x="864108" y="1728215"/>
                </a:lnTo>
                <a:lnTo>
                  <a:pt x="1728215" y="864107"/>
                </a:lnTo>
                <a:lnTo>
                  <a:pt x="864108" y="0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" name="object 26">
            <a:extLst>
              <a:ext uri="{FF2B5EF4-FFF2-40B4-BE49-F238E27FC236}">
                <a16:creationId xmlns:a16="http://schemas.microsoft.com/office/drawing/2014/main" id="{3F30E618-4EE3-4264-4906-ADCF51F41690}"/>
              </a:ext>
            </a:extLst>
          </p:cNvPr>
          <p:cNvSpPr/>
          <p:nvPr/>
        </p:nvSpPr>
        <p:spPr>
          <a:xfrm>
            <a:off x="1507007" y="2319614"/>
            <a:ext cx="1728470" cy="1728470"/>
          </a:xfrm>
          <a:custGeom>
            <a:avLst/>
            <a:gdLst/>
            <a:ahLst/>
            <a:cxnLst/>
            <a:rect l="l" t="t" r="r" b="b"/>
            <a:pathLst>
              <a:path w="1728470" h="1728470">
                <a:moveTo>
                  <a:pt x="0" y="432053"/>
                </a:moveTo>
                <a:lnTo>
                  <a:pt x="864108" y="432053"/>
                </a:lnTo>
                <a:lnTo>
                  <a:pt x="864108" y="0"/>
                </a:lnTo>
                <a:lnTo>
                  <a:pt x="1728215" y="864107"/>
                </a:lnTo>
                <a:lnTo>
                  <a:pt x="864108" y="1728215"/>
                </a:lnTo>
                <a:lnTo>
                  <a:pt x="864108" y="1296162"/>
                </a:lnTo>
                <a:lnTo>
                  <a:pt x="0" y="1296162"/>
                </a:lnTo>
                <a:lnTo>
                  <a:pt x="0" y="432053"/>
                </a:lnTo>
                <a:close/>
              </a:path>
            </a:pathLst>
          </a:custGeom>
          <a:ln w="25908">
            <a:solidFill>
              <a:srgbClr val="70883E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object 27">
            <a:extLst>
              <a:ext uri="{FF2B5EF4-FFF2-40B4-BE49-F238E27FC236}">
                <a16:creationId xmlns:a16="http://schemas.microsoft.com/office/drawing/2014/main" id="{E5497886-1481-5EB4-7F72-5919A0D95849}"/>
              </a:ext>
            </a:extLst>
          </p:cNvPr>
          <p:cNvSpPr txBox="1"/>
          <p:nvPr/>
        </p:nvSpPr>
        <p:spPr>
          <a:xfrm>
            <a:off x="1674014" y="2849027"/>
            <a:ext cx="960755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marR="0" lvl="0" indent="0" algn="ctr" defTabSz="914400" rtl="0" eaLnBrk="0" fontAlgn="base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Own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es</a:t>
            </a:r>
            <a:r>
              <a:rPr kumimoji="0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</a:t>
            </a:r>
            <a:r>
              <a:rPr kumimoji="0" sz="2000" b="0" i="0" u="none" strike="noStrike" kern="1200" cap="none" spc="-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ch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7" name="object 28">
            <a:extLst>
              <a:ext uri="{FF2B5EF4-FFF2-40B4-BE49-F238E27FC236}">
                <a16:creationId xmlns:a16="http://schemas.microsoft.com/office/drawing/2014/main" id="{2D286C66-711D-0764-F79E-310528079740}"/>
              </a:ext>
            </a:extLst>
          </p:cNvPr>
          <p:cNvSpPr/>
          <p:nvPr/>
        </p:nvSpPr>
        <p:spPr>
          <a:xfrm>
            <a:off x="4099332" y="1549822"/>
            <a:ext cx="1728470" cy="3403178"/>
          </a:xfrm>
          <a:custGeom>
            <a:avLst/>
            <a:gdLst/>
            <a:ahLst/>
            <a:cxnLst/>
            <a:rect l="l" t="t" r="r" b="b"/>
            <a:pathLst>
              <a:path w="1728470" h="1728470">
                <a:moveTo>
                  <a:pt x="864108" y="0"/>
                </a:moveTo>
                <a:lnTo>
                  <a:pt x="864108" y="432054"/>
                </a:lnTo>
                <a:lnTo>
                  <a:pt x="0" y="432054"/>
                </a:lnTo>
                <a:lnTo>
                  <a:pt x="0" y="1296162"/>
                </a:lnTo>
                <a:lnTo>
                  <a:pt x="864108" y="1296162"/>
                </a:lnTo>
                <a:lnTo>
                  <a:pt x="864108" y="1728216"/>
                </a:lnTo>
                <a:lnTo>
                  <a:pt x="1728215" y="864108"/>
                </a:lnTo>
                <a:lnTo>
                  <a:pt x="864108" y="0"/>
                </a:lnTo>
                <a:close/>
              </a:path>
            </a:pathLst>
          </a:custGeom>
          <a:solidFill>
            <a:srgbClr val="9BBA5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" name="object 30">
            <a:extLst>
              <a:ext uri="{FF2B5EF4-FFF2-40B4-BE49-F238E27FC236}">
                <a16:creationId xmlns:a16="http://schemas.microsoft.com/office/drawing/2014/main" id="{ADE3D7A7-60DD-8FCD-03E5-42F857F47791}"/>
              </a:ext>
            </a:extLst>
          </p:cNvPr>
          <p:cNvSpPr txBox="1"/>
          <p:nvPr/>
        </p:nvSpPr>
        <p:spPr>
          <a:xfrm>
            <a:off x="4179444" y="2450271"/>
            <a:ext cx="1134745" cy="15523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lvl="0" indent="-1270" algn="ctr" defTabSz="914400" rtl="0" eaLnBrk="0" fontAlgn="base" latinLnBrk="0" hangingPunct="0">
              <a:lnSpc>
                <a:spcPct val="100000"/>
              </a:lnSpc>
              <a:spcBef>
                <a:spcPts val="105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Summary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deliverable</a:t>
            </a:r>
            <a:r>
              <a: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 and</a:t>
            </a:r>
            <a:r>
              <a:rPr kumimoji="0" sz="2000" b="0" i="0" u="none" strike="noStrike" kern="1200" cap="none" spc="-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power  </a:t>
            </a:r>
            <a:r>
              <a:rPr kumimoji="0" sz="2000" b="0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point</a:t>
            </a:r>
            <a:endParaRPr kumimoji="0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0" name="object 31">
            <a:extLst>
              <a:ext uri="{FF2B5EF4-FFF2-40B4-BE49-F238E27FC236}">
                <a16:creationId xmlns:a16="http://schemas.microsoft.com/office/drawing/2014/main" id="{1851B361-5E95-63CE-006A-0CF13D5D5282}"/>
              </a:ext>
            </a:extLst>
          </p:cNvPr>
          <p:cNvSpPr txBox="1"/>
          <p:nvPr/>
        </p:nvSpPr>
        <p:spPr>
          <a:xfrm>
            <a:off x="793116" y="5276429"/>
            <a:ext cx="736917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lvl="0" indent="0" algn="l" defTabSz="914400" rtl="0" eaLnBrk="0" fontAlgn="base" latinLnBrk="0" hangingPunct="0">
              <a:lnSpc>
                <a:spcPct val="100000"/>
              </a:lnSpc>
              <a:spcBef>
                <a:spcPts val="1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you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can’t join one of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meeting 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make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sure your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colleague in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sub-group 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 two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can </a:t>
            </a:r>
            <a:r>
              <a:rPr kumimoji="0" sz="1800" b="0" i="0" u="none" strike="noStrike" kern="1200" cap="none" spc="-4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cover.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If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you are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both absent change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arrangement of sub-groups  in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your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own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group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so that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there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is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at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least one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person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present </a:t>
            </a:r>
            <a:r>
              <a:rPr kumimoji="0" sz="1800" b="0" i="0" u="none" strike="noStrike" kern="1200" cap="none" spc="-1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each </a:t>
            </a:r>
            <a:r>
              <a:rPr kumimoji="0" sz="1800" b="0" i="0" u="none" strike="noStrike" kern="1200" cap="none" spc="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sub-  </a:t>
            </a:r>
            <a:r>
              <a:rPr kumimoji="0" sz="1800" b="0" i="0" u="none" strike="noStrike" kern="1200" cap="none" spc="-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group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all </a:t>
            </a:r>
            <a:r>
              <a: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the</a:t>
            </a:r>
            <a:r>
              <a:rPr kumimoji="0" sz="1800" b="0" i="0" u="none" strike="noStrike" kern="1200" cap="none" spc="2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sz="1800" b="0" i="0" u="none" strike="noStrike" kern="1200" cap="none" spc="-5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activities.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689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7C03A-2060-2653-330B-C29685674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to do before debate?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3AC312-1B9A-8C00-FD54-DB09DE5AED51}"/>
              </a:ext>
            </a:extLst>
          </p:cNvPr>
          <p:cNvSpPr/>
          <p:nvPr/>
        </p:nvSpPr>
        <p:spPr>
          <a:xfrm>
            <a:off x="0" y="1732236"/>
            <a:ext cx="9136118" cy="38231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75FA27-AE39-11EA-0ECA-94261F095010}"/>
              </a:ext>
            </a:extLst>
          </p:cNvPr>
          <p:cNvGrpSpPr/>
          <p:nvPr/>
        </p:nvGrpSpPr>
        <p:grpSpPr>
          <a:xfrm>
            <a:off x="7884" y="1981485"/>
            <a:ext cx="819807" cy="1584434"/>
            <a:chOff x="683172" y="1654066"/>
            <a:chExt cx="1093076" cy="211257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16FCC7E-9970-0327-B58D-E686CD294E71}"/>
                </a:ext>
              </a:extLst>
            </p:cNvPr>
            <p:cNvCxnSpPr>
              <a:cxnSpLocks/>
            </p:cNvCxnSpPr>
            <p:nvPr/>
          </p:nvCxnSpPr>
          <p:spPr>
            <a:xfrm>
              <a:off x="1776248" y="1654066"/>
              <a:ext cx="0" cy="2112579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61CC4AE-08FA-3FB7-3B0E-390204025F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3172" y="2707727"/>
              <a:ext cx="1093076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AE0ADBA-71BB-D8D6-4995-BDF5708E799A}"/>
              </a:ext>
            </a:extLst>
          </p:cNvPr>
          <p:cNvSpPr/>
          <p:nvPr/>
        </p:nvSpPr>
        <p:spPr>
          <a:xfrm>
            <a:off x="843457" y="1981484"/>
            <a:ext cx="7472853" cy="15844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C916B35-314D-0386-C8C6-1D8F629D3A29}"/>
              </a:ext>
            </a:extLst>
          </p:cNvPr>
          <p:cNvGrpSpPr/>
          <p:nvPr/>
        </p:nvGrpSpPr>
        <p:grpSpPr>
          <a:xfrm>
            <a:off x="1056291" y="2227820"/>
            <a:ext cx="1702673" cy="1087821"/>
            <a:chOff x="1408385" y="2291255"/>
            <a:chExt cx="2270231" cy="145042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AC8D8AC-4435-3291-36DC-4565C161B2DE}"/>
                </a:ext>
              </a:extLst>
            </p:cNvPr>
            <p:cNvSpPr/>
            <p:nvPr/>
          </p:nvSpPr>
          <p:spPr>
            <a:xfrm>
              <a:off x="1408385" y="2291255"/>
              <a:ext cx="2270231" cy="14504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6C3FD34-B349-6C92-3BC0-F7CE94C368B3}"/>
                </a:ext>
              </a:extLst>
            </p:cNvPr>
            <p:cNvSpPr txBox="1"/>
            <p:nvPr/>
          </p:nvSpPr>
          <p:spPr>
            <a:xfrm>
              <a:off x="1623844" y="2816414"/>
              <a:ext cx="183931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>
                  <a:solidFill>
                    <a:schemeClr val="bg1"/>
                  </a:solidFill>
                </a:rPr>
                <a:t>Traditional groups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ABC8EA6-BB7E-CDB0-93C4-5B3D51C3D402}"/>
              </a:ext>
            </a:extLst>
          </p:cNvPr>
          <p:cNvSpPr txBox="1"/>
          <p:nvPr/>
        </p:nvSpPr>
        <p:spPr>
          <a:xfrm>
            <a:off x="2831676" y="2025372"/>
            <a:ext cx="5484633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200" b="1" dirty="0">
                <a:solidFill>
                  <a:prstClr val="black"/>
                </a:solidFill>
              </a:rPr>
              <a:t>Tool:</a:t>
            </a:r>
            <a:r>
              <a:rPr lang="en-GB" sz="1200" dirty="0">
                <a:solidFill>
                  <a:prstClr val="black"/>
                </a:solidFill>
              </a:rPr>
              <a:t> your old friend Google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200" b="1" dirty="0">
                <a:solidFill>
                  <a:prstClr val="black"/>
                </a:solidFill>
              </a:rPr>
              <a:t>Research</a:t>
            </a:r>
          </a:p>
          <a:p>
            <a:pPr marL="671513" lvl="1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solidFill>
                  <a:prstClr val="black"/>
                </a:solidFill>
              </a:rPr>
              <a:t>Each sub-groups should conduct research on the assigned topics to build strong arguments and rebuttals.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200" b="1" dirty="0">
                <a:solidFill>
                  <a:prstClr val="black"/>
                </a:solidFill>
              </a:rPr>
              <a:t>Develop arguments</a:t>
            </a:r>
          </a:p>
          <a:p>
            <a:pPr marL="671513" lvl="1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solidFill>
                  <a:prstClr val="black"/>
                </a:solidFill>
              </a:rPr>
              <a:t>Based on your research, each sub-groups should develop a list of arguments that support their side of the debate. These arguments should be backed up by </a:t>
            </a:r>
            <a:r>
              <a:rPr lang="en-GB" sz="1100" b="1" dirty="0">
                <a:solidFill>
                  <a:prstClr val="black"/>
                </a:solidFill>
              </a:rPr>
              <a:t>evidence</a:t>
            </a:r>
            <a:r>
              <a:rPr lang="en-GB" sz="11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377E91E-5D49-8043-6051-B7DC872ADCB8}"/>
              </a:ext>
            </a:extLst>
          </p:cNvPr>
          <p:cNvSpPr/>
          <p:nvPr/>
        </p:nvSpPr>
        <p:spPr>
          <a:xfrm>
            <a:off x="827689" y="3719152"/>
            <a:ext cx="7488623" cy="15844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094FA66-0526-B5BE-208C-020FDB6D1FA4}"/>
              </a:ext>
            </a:extLst>
          </p:cNvPr>
          <p:cNvGrpSpPr/>
          <p:nvPr/>
        </p:nvGrpSpPr>
        <p:grpSpPr>
          <a:xfrm flipH="1">
            <a:off x="8316311" y="3721124"/>
            <a:ext cx="819807" cy="1584434"/>
            <a:chOff x="683172" y="1654066"/>
            <a:chExt cx="1093076" cy="2112579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AD183AE-C150-EF76-A842-D1453A37774F}"/>
                </a:ext>
              </a:extLst>
            </p:cNvPr>
            <p:cNvCxnSpPr>
              <a:cxnSpLocks/>
            </p:cNvCxnSpPr>
            <p:nvPr/>
          </p:nvCxnSpPr>
          <p:spPr>
            <a:xfrm>
              <a:off x="1776248" y="1654066"/>
              <a:ext cx="0" cy="2112579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E8371A3-6AE4-437A-A95E-F768F52538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3172" y="2707727"/>
              <a:ext cx="1093076" cy="0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3BB12CA-813B-689E-7EB3-07F42766AAEC}"/>
              </a:ext>
            </a:extLst>
          </p:cNvPr>
          <p:cNvSpPr/>
          <p:nvPr/>
        </p:nvSpPr>
        <p:spPr>
          <a:xfrm>
            <a:off x="6400804" y="3967459"/>
            <a:ext cx="1702673" cy="10878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9E5A23F-D4E4-9E12-9922-AF50C19872BF}"/>
              </a:ext>
            </a:extLst>
          </p:cNvPr>
          <p:cNvSpPr txBox="1"/>
          <p:nvPr/>
        </p:nvSpPr>
        <p:spPr>
          <a:xfrm>
            <a:off x="6562398" y="4361328"/>
            <a:ext cx="13794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err="1">
                <a:solidFill>
                  <a:schemeClr val="bg1"/>
                </a:solidFill>
              </a:rPr>
              <a:t>ChatGPT</a:t>
            </a:r>
            <a:r>
              <a:rPr lang="en-GB" sz="1500" b="1" dirty="0">
                <a:solidFill>
                  <a:schemeClr val="bg1"/>
                </a:solidFill>
              </a:rPr>
              <a:t> groups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082DC3-11C1-F009-52C5-105AC07004B1}"/>
              </a:ext>
            </a:extLst>
          </p:cNvPr>
          <p:cNvSpPr txBox="1"/>
          <p:nvPr/>
        </p:nvSpPr>
        <p:spPr>
          <a:xfrm>
            <a:off x="827688" y="3859931"/>
            <a:ext cx="557026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200" b="1" dirty="0">
                <a:solidFill>
                  <a:prstClr val="black"/>
                </a:solidFill>
              </a:rPr>
              <a:t>Tool:</a:t>
            </a:r>
            <a:r>
              <a:rPr lang="en-GB" sz="1200" dirty="0">
                <a:solidFill>
                  <a:prstClr val="black"/>
                </a:solidFill>
              </a:rPr>
              <a:t> </a:t>
            </a:r>
            <a:r>
              <a:rPr lang="en-GB" sz="1200" dirty="0" err="1">
                <a:solidFill>
                  <a:prstClr val="black"/>
                </a:solidFill>
              </a:rPr>
              <a:t>ChatGPT</a:t>
            </a:r>
            <a:endParaRPr lang="en-GB" sz="1200" dirty="0">
              <a:solidFill>
                <a:prstClr val="black"/>
              </a:solidFill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200" b="1" dirty="0">
                <a:solidFill>
                  <a:prstClr val="black"/>
                </a:solidFill>
              </a:rPr>
              <a:t>Research</a:t>
            </a:r>
          </a:p>
          <a:p>
            <a:pPr marL="671513" lvl="1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solidFill>
                  <a:prstClr val="black"/>
                </a:solidFill>
              </a:rPr>
              <a:t>Each sub-group should ask </a:t>
            </a:r>
            <a:r>
              <a:rPr lang="en-GB" sz="1100" dirty="0" err="1">
                <a:solidFill>
                  <a:prstClr val="black"/>
                </a:solidFill>
              </a:rPr>
              <a:t>chatGPT</a:t>
            </a:r>
            <a:r>
              <a:rPr lang="en-GB" sz="1100" dirty="0">
                <a:solidFill>
                  <a:prstClr val="black"/>
                </a:solidFill>
              </a:rPr>
              <a:t> for arguments related to the assigned topics.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200" b="1" dirty="0">
                <a:solidFill>
                  <a:prstClr val="black"/>
                </a:solidFill>
              </a:rPr>
              <a:t>Develop arguments</a:t>
            </a:r>
          </a:p>
          <a:p>
            <a:pPr marL="671513" lvl="1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100" dirty="0">
                <a:solidFill>
                  <a:prstClr val="black"/>
                </a:solidFill>
              </a:rPr>
              <a:t>Select the best arguments and develop a list that support your debate strategy. These arguments should be backed up by </a:t>
            </a:r>
            <a:r>
              <a:rPr lang="en-GB" sz="1100" b="1" dirty="0">
                <a:solidFill>
                  <a:prstClr val="black"/>
                </a:solidFill>
              </a:rPr>
              <a:t>evidence</a:t>
            </a:r>
            <a:r>
              <a:rPr lang="en-GB" sz="11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8CF06-A2B2-8E37-F7B1-3F214AB792E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57054" y="1302625"/>
            <a:ext cx="7559674" cy="4816000"/>
          </a:xfrm>
        </p:spPr>
        <p:txBody>
          <a:bodyPr/>
          <a:lstStyle/>
          <a:p>
            <a:r>
              <a:rPr lang="en-GB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Decide as a whole group if you want to use ChatGPT or not.</a:t>
            </a:r>
            <a:endParaRPr lang="en-GB" sz="1534" kern="0" spc="-10" dirty="0">
              <a:latin typeface="Calibri"/>
              <a:ea typeface="Calibri" panose="020F0502020204030204" pitchFamily="34" charset="0"/>
              <a:cs typeface="Calibri"/>
            </a:endParaRPr>
          </a:p>
          <a:p>
            <a:pPr lvl="1"/>
            <a:endParaRPr lang="en-GB" sz="1534" kern="0" spc="-10" dirty="0">
              <a:latin typeface="Calibri"/>
              <a:ea typeface="Calibri" panose="020F0502020204030204" pitchFamily="34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927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7D9BB-962B-873C-0767-BB9B92A49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ChatGPT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D00D4-C818-0ED3-5E7C-D5CAE2010E1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ChatGPT</a:t>
            </a:r>
            <a:r>
              <a:rPr lang="en-GB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 is a Artificial Intelligence (AI) </a:t>
            </a:r>
            <a:r>
              <a:rPr lang="en-GB" sz="1800" b="1" kern="0" dirty="0">
                <a:latin typeface="Calibri" panose="020F0502020204030204" pitchFamily="34" charset="0"/>
                <a:ea typeface="Calibri" panose="020F0502020204030204" pitchFamily="34" charset="0"/>
              </a:rPr>
              <a:t>chatbot</a:t>
            </a:r>
            <a:r>
              <a:rPr lang="en-GB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</a:p>
          <a:p>
            <a:r>
              <a:rPr lang="en-GB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Based on GPT-3, i.e., “Generative Pre-trained Transformer”</a:t>
            </a:r>
          </a:p>
          <a:p>
            <a:pPr lvl="1"/>
            <a:r>
              <a:rPr lang="en-GB" sz="1534" kern="0" dirty="0">
                <a:latin typeface="Calibri" panose="020F0502020204030204" pitchFamily="34" charset="0"/>
                <a:ea typeface="Calibri" panose="020F0502020204030204" pitchFamily="34" charset="0"/>
              </a:rPr>
              <a:t>A type of language model that can generate human-like text given a prompt.</a:t>
            </a:r>
          </a:p>
          <a:p>
            <a:pPr lvl="1"/>
            <a:r>
              <a:rPr lang="en-GB" sz="1534" kern="0" dirty="0">
                <a:latin typeface="Calibri" panose="020F0502020204030204" pitchFamily="34" charset="0"/>
                <a:ea typeface="Calibri" panose="020F0502020204030204" pitchFamily="34" charset="0"/>
              </a:rPr>
              <a:t>Tasks such as writing articles, answering questions, or completing sentences. </a:t>
            </a:r>
          </a:p>
          <a:p>
            <a:pPr lvl="1"/>
            <a:r>
              <a:rPr lang="en-GB" sz="1534" kern="0" dirty="0">
                <a:latin typeface="Calibri" panose="020F0502020204030204" pitchFamily="34" charset="0"/>
                <a:ea typeface="Calibri" panose="020F0502020204030204" pitchFamily="34" charset="0"/>
              </a:rPr>
              <a:t>The model is trained on a large dataset of human language to understand how words and phrases are used in context. </a:t>
            </a:r>
          </a:p>
          <a:p>
            <a:r>
              <a:rPr lang="en-GB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Developed by </a:t>
            </a:r>
            <a:r>
              <a:rPr lang="en-GB" sz="18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OpenAI</a:t>
            </a:r>
            <a:r>
              <a:rPr lang="en-GB" sz="1800" kern="0" dirty="0">
                <a:latin typeface="Calibri" panose="020F0502020204030204" pitchFamily="34" charset="0"/>
                <a:ea typeface="Calibri" panose="020F0502020204030204" pitchFamily="34" charset="0"/>
              </a:rPr>
              <a:t> and launched in November 2022. </a:t>
            </a:r>
          </a:p>
          <a:p>
            <a:r>
              <a:rPr lang="en-GB" sz="1800" kern="0" spc="-10" dirty="0">
                <a:latin typeface="Calibri"/>
                <a:ea typeface="Calibri" panose="020F0502020204030204" pitchFamily="34" charset="0"/>
                <a:cs typeface="Calibri"/>
              </a:rPr>
              <a:t>Available at: </a:t>
            </a:r>
            <a:r>
              <a:rPr lang="en-GB" sz="1600" spc="-10" dirty="0">
                <a:latin typeface="Calibri"/>
                <a:cs typeface="Calibri"/>
                <a:hlinkClick r:id="rId3"/>
              </a:rPr>
              <a:t>https://openai.com/blog/chatgpt</a:t>
            </a:r>
            <a:endParaRPr lang="en-GB" sz="1534" kern="0" spc="-10" dirty="0">
              <a:latin typeface="Calibri"/>
              <a:ea typeface="Calibri" panose="020F0502020204030204" pitchFamily="34" charset="0"/>
              <a:cs typeface="Calibri"/>
            </a:endParaRPr>
          </a:p>
          <a:p>
            <a:pPr lvl="1"/>
            <a:endParaRPr lang="en-GB" sz="1534" kern="0" spc="-10" dirty="0">
              <a:latin typeface="Calibri"/>
              <a:ea typeface="Calibri" panose="020F0502020204030204" pitchFamily="34" charset="0"/>
              <a:cs typeface="Calibri"/>
            </a:endParaRPr>
          </a:p>
        </p:txBody>
      </p:sp>
      <p:pic>
        <p:nvPicPr>
          <p:cNvPr id="1026" name="Picture 2" descr="ChatGPT - Wikipedia">
            <a:extLst>
              <a:ext uri="{FF2B5EF4-FFF2-40B4-BE49-F238E27FC236}">
                <a16:creationId xmlns:a16="http://schemas.microsoft.com/office/drawing/2014/main" id="{ADE53DBB-3471-1643-7074-B229A9F4A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20" y="3048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04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DE8C9-6CD0-6972-E596-E5DB42957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ChatGPT</a:t>
            </a:r>
            <a:r>
              <a:rPr lang="en-GB" dirty="0"/>
              <a:t> for the debate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BF31A-6603-8A98-8A01-903AE41BEC8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kern="0" spc="-10" dirty="0">
                <a:latin typeface="Calibri"/>
                <a:ea typeface="Calibri" panose="020F0502020204030204" pitchFamily="34" charset="0"/>
                <a:cs typeface="Calibri"/>
              </a:rPr>
              <a:t>How will you use </a:t>
            </a:r>
            <a:r>
              <a:rPr lang="en-GB" sz="1800" kern="0" spc="-10" dirty="0" err="1">
                <a:latin typeface="Calibri"/>
                <a:ea typeface="Calibri" panose="020F0502020204030204" pitchFamily="34" charset="0"/>
                <a:cs typeface="Calibri"/>
              </a:rPr>
              <a:t>ChatGPT</a:t>
            </a:r>
            <a:r>
              <a:rPr lang="en-GB" sz="1800" kern="0" spc="-10" dirty="0">
                <a:latin typeface="Calibri"/>
                <a:ea typeface="Calibri" panose="020F0502020204030204" pitchFamily="34" charset="0"/>
                <a:cs typeface="Calibri"/>
              </a:rPr>
              <a:t> for the debate exercise?</a:t>
            </a:r>
          </a:p>
          <a:p>
            <a:pPr lvl="1"/>
            <a:r>
              <a:rPr lang="en-GB" sz="1534" b="1" kern="0" spc="-10" dirty="0">
                <a:latin typeface="Calibri"/>
                <a:ea typeface="Calibri" panose="020F0502020204030204" pitchFamily="34" charset="0"/>
                <a:cs typeface="Calibri"/>
              </a:rPr>
              <a:t>Research</a:t>
            </a:r>
          </a:p>
          <a:p>
            <a:pPr lvl="2"/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Gather information</a:t>
            </a:r>
          </a:p>
          <a:p>
            <a:pPr lvl="2"/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List the possible arguments for the debate</a:t>
            </a:r>
            <a:endParaRPr lang="en-GB" sz="1267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GB" sz="1534" b="1" kern="0" spc="-10" dirty="0">
                <a:latin typeface="Calibri"/>
                <a:ea typeface="Calibri" panose="020F0502020204030204" pitchFamily="34" charset="0"/>
                <a:cs typeface="Calibri"/>
              </a:rPr>
              <a:t>Practice</a:t>
            </a:r>
            <a:r>
              <a:rPr lang="en-GB" sz="1534" kern="0" spc="-10" dirty="0">
                <a:latin typeface="Calibri"/>
                <a:ea typeface="Calibri" panose="020F0502020204030204" pitchFamily="34" charset="0"/>
                <a:cs typeface="Calibri"/>
              </a:rPr>
              <a:t> </a:t>
            </a:r>
          </a:p>
          <a:p>
            <a:pPr lvl="2"/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Engage in conversation with the chat</a:t>
            </a:r>
          </a:p>
          <a:p>
            <a:pPr lvl="2"/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Improve argumentative skills and anticipate potential counterarguments </a:t>
            </a:r>
          </a:p>
          <a:p>
            <a:r>
              <a:rPr lang="en-GB" sz="1800" kern="0" spc="-10" dirty="0">
                <a:latin typeface="Calibri"/>
                <a:ea typeface="Calibri" panose="020F0502020204030204" pitchFamily="34" charset="0"/>
                <a:cs typeface="Calibri"/>
              </a:rPr>
              <a:t>What is </a:t>
            </a:r>
            <a:r>
              <a:rPr lang="en-GB" sz="1800" kern="0" spc="-10" dirty="0" err="1">
                <a:latin typeface="Calibri"/>
                <a:ea typeface="Calibri" panose="020F0502020204030204" pitchFamily="34" charset="0"/>
                <a:cs typeface="Calibri"/>
              </a:rPr>
              <a:t>ChatGPT</a:t>
            </a:r>
            <a:r>
              <a:rPr lang="en-GB" sz="1800" kern="0" spc="-10" dirty="0">
                <a:latin typeface="Calibri"/>
                <a:ea typeface="Calibri" panose="020F0502020204030204" pitchFamily="34" charset="0"/>
                <a:cs typeface="Calibri"/>
              </a:rPr>
              <a:t> </a:t>
            </a:r>
            <a:r>
              <a:rPr lang="en-GB" sz="1800" b="1" kern="0" spc="-10" dirty="0">
                <a:latin typeface="Calibri"/>
                <a:ea typeface="Calibri" panose="020F0502020204030204" pitchFamily="34" charset="0"/>
                <a:cs typeface="Calibri"/>
              </a:rPr>
              <a:t>not good </a:t>
            </a:r>
            <a:r>
              <a:rPr lang="en-GB" sz="1800" kern="0" spc="-10" dirty="0">
                <a:latin typeface="Calibri"/>
                <a:ea typeface="Calibri" panose="020F0502020204030204" pitchFamily="34" charset="0"/>
                <a:cs typeface="Calibri"/>
              </a:rPr>
              <a:t>for?</a:t>
            </a:r>
          </a:p>
          <a:p>
            <a:pPr lvl="1"/>
            <a:r>
              <a:rPr lang="en-GB" sz="1534" kern="0" spc="-10" dirty="0">
                <a:latin typeface="Calibri"/>
                <a:ea typeface="Calibri" panose="020F0502020204030204" pitchFamily="34" charset="0"/>
                <a:cs typeface="Calibri"/>
              </a:rPr>
              <a:t>Find references</a:t>
            </a:r>
          </a:p>
          <a:p>
            <a:pPr lvl="2"/>
            <a:r>
              <a:rPr lang="en-GB" sz="1267" kern="0" spc="-10" dirty="0" err="1">
                <a:latin typeface="Calibri"/>
                <a:ea typeface="Calibri" panose="020F0502020204030204" pitchFamily="34" charset="0"/>
                <a:cs typeface="Calibri"/>
              </a:rPr>
              <a:t>ChatGPT</a:t>
            </a:r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 suggests not existing reference. You need to find good reference in real books or papers.</a:t>
            </a:r>
          </a:p>
          <a:p>
            <a:pPr lvl="1"/>
            <a:r>
              <a:rPr lang="en-GB" sz="1534" kern="0" spc="-10" dirty="0">
                <a:latin typeface="Calibri"/>
                <a:ea typeface="Calibri" panose="020F0502020204030204" pitchFamily="34" charset="0"/>
                <a:cs typeface="Calibri"/>
              </a:rPr>
              <a:t>Choose the best argument</a:t>
            </a:r>
          </a:p>
          <a:p>
            <a:pPr lvl="2"/>
            <a:r>
              <a:rPr lang="en-GB" sz="1267" kern="0" spc="-10" dirty="0" err="1">
                <a:latin typeface="Calibri"/>
                <a:ea typeface="Calibri" panose="020F0502020204030204" pitchFamily="34" charset="0"/>
                <a:cs typeface="Calibri"/>
              </a:rPr>
              <a:t>ChatGPT</a:t>
            </a:r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 choses popular arguments </a:t>
            </a:r>
          </a:p>
          <a:p>
            <a:pPr lvl="2"/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Sometime can be biased or even give wrong information. </a:t>
            </a:r>
          </a:p>
          <a:p>
            <a:pPr lvl="2"/>
            <a:r>
              <a:rPr lang="en-GB" sz="1267" kern="0" spc="-10" dirty="0">
                <a:latin typeface="Calibri"/>
                <a:ea typeface="Calibri" panose="020F0502020204030204" pitchFamily="34" charset="0"/>
                <a:cs typeface="Calibri"/>
              </a:rPr>
              <a:t>You need to assess the truthfulness and relevance of the arguments and choose the one you think are more relevant and this needs to be motivated.</a:t>
            </a:r>
          </a:p>
          <a:p>
            <a:endParaRPr lang="en-GB" dirty="0"/>
          </a:p>
        </p:txBody>
      </p:sp>
      <p:pic>
        <p:nvPicPr>
          <p:cNvPr id="4" name="Picture 2" descr="ChatGPT - Wikipedia">
            <a:extLst>
              <a:ext uri="{FF2B5EF4-FFF2-40B4-BE49-F238E27FC236}">
                <a16:creationId xmlns:a16="http://schemas.microsoft.com/office/drawing/2014/main" id="{CBD375E7-5802-408C-AC41-6773DB149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20" y="3048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88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44841-5940-469C-6B6F-43F0EA8AD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74DC9-1026-D97C-3094-4D3ED0EF780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67" dirty="0"/>
              <a:t>Why is </a:t>
            </a:r>
            <a:r>
              <a:rPr lang="en-GB" sz="1867" dirty="0" err="1"/>
              <a:t>ChatGPT</a:t>
            </a:r>
            <a:r>
              <a:rPr lang="en-GB" sz="1867" dirty="0"/>
              <a:t> included in this activity this year?</a:t>
            </a:r>
          </a:p>
          <a:p>
            <a:r>
              <a:rPr lang="en-GB" sz="1867" dirty="0"/>
              <a:t>Research publication </a:t>
            </a:r>
          </a:p>
          <a:p>
            <a:pPr lvl="1"/>
            <a:r>
              <a:rPr lang="en-GB" dirty="0"/>
              <a:t>IF and HOW </a:t>
            </a:r>
            <a:r>
              <a:rPr lang="en-GB" dirty="0" err="1"/>
              <a:t>ChatGPT</a:t>
            </a:r>
            <a:r>
              <a:rPr lang="en-GB" dirty="0"/>
              <a:t> is enhancing or hindering the learning process</a:t>
            </a:r>
          </a:p>
          <a:p>
            <a:pPr lvl="1"/>
            <a:r>
              <a:rPr lang="en-GB" dirty="0"/>
              <a:t>Test this with the debate exercise </a:t>
            </a:r>
          </a:p>
          <a:p>
            <a:r>
              <a:rPr lang="en-GB" dirty="0"/>
              <a:t>Your input</a:t>
            </a:r>
          </a:p>
          <a:p>
            <a:pPr lvl="1"/>
            <a:r>
              <a:rPr lang="en-GB" dirty="0"/>
              <a:t>Survey based on your experience in using </a:t>
            </a:r>
            <a:r>
              <a:rPr lang="en-GB" dirty="0" err="1"/>
              <a:t>ChatGPT</a:t>
            </a:r>
            <a:endParaRPr lang="en-GB" dirty="0"/>
          </a:p>
        </p:txBody>
      </p:sp>
      <p:pic>
        <p:nvPicPr>
          <p:cNvPr id="4" name="Picture 2" descr="ChatGPT - Wikipedia">
            <a:extLst>
              <a:ext uri="{FF2B5EF4-FFF2-40B4-BE49-F238E27FC236}">
                <a16:creationId xmlns:a16="http://schemas.microsoft.com/office/drawing/2014/main" id="{73DD13B7-11E6-6E14-D6EA-840549ADD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20" y="3048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20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53A3D-A5ED-018F-4129-54D93244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practice…affirmative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92F71-25D7-D42A-ECE4-B83AB3C3D19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600" kern="0" dirty="0">
                <a:latin typeface="Calibri" panose="020F0502020204030204" pitchFamily="34" charset="0"/>
                <a:ea typeface="Calibri" panose="020F0502020204030204" pitchFamily="34" charset="0"/>
              </a:rPr>
              <a:t>First round of </a:t>
            </a:r>
            <a:r>
              <a:rPr lang="en-GB" sz="1600" b="1" kern="0" dirty="0">
                <a:latin typeface="Calibri" panose="020F0502020204030204" pitchFamily="34" charset="0"/>
                <a:ea typeface="Calibri" panose="020F0502020204030204" pitchFamily="34" charset="0"/>
              </a:rPr>
              <a:t>argument:</a:t>
            </a:r>
          </a:p>
          <a:p>
            <a:pPr lvl="1"/>
            <a:r>
              <a:rPr lang="en-GB" sz="1600" kern="0" dirty="0">
                <a:latin typeface="Calibri" panose="020F0502020204030204" pitchFamily="34" charset="0"/>
                <a:ea typeface="Calibri" panose="020F0502020204030204" pitchFamily="34" charset="0"/>
              </a:rPr>
              <a:t>Ask </a:t>
            </a:r>
            <a:r>
              <a:rPr lang="en-GB" sz="16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ChatGPT</a:t>
            </a:r>
            <a:r>
              <a:rPr lang="en-GB" sz="1600" kern="0" dirty="0">
                <a:latin typeface="Calibri" panose="020F0502020204030204" pitchFamily="34" charset="0"/>
                <a:ea typeface="Calibri" panose="020F0502020204030204" pitchFamily="34" charset="0"/>
              </a:rPr>
              <a:t> 10 possible arguments in favour.</a:t>
            </a:r>
          </a:p>
          <a:p>
            <a:pPr lvl="1"/>
            <a:r>
              <a:rPr lang="en-GB" sz="1600" kern="0" dirty="0">
                <a:latin typeface="Calibri" panose="020F0502020204030204" pitchFamily="34" charset="0"/>
                <a:ea typeface="Calibri" panose="020F0502020204030204" pitchFamily="34" charset="0"/>
              </a:rPr>
              <a:t>Choose 3 that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Fit better the theme: provide short explanation why.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Fit better your debate strategy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</a:rPr>
              <a:t>For EACH chosen arguments you must find the </a:t>
            </a:r>
            <a:r>
              <a:rPr lang="en-GB" sz="1400" b="1" kern="0" dirty="0">
                <a:latin typeface="Calibri" panose="020F0502020204030204" pitchFamily="34" charset="0"/>
              </a:rPr>
              <a:t>source/reference </a:t>
            </a:r>
            <a:r>
              <a:rPr lang="en-GB" sz="1400" kern="0" dirty="0">
                <a:latin typeface="Calibri" panose="020F0502020204030204" pitchFamily="34" charset="0"/>
              </a:rPr>
              <a:t>(need to come from reliable sources, i.e., book, paper or other)</a:t>
            </a:r>
          </a:p>
          <a:p>
            <a:r>
              <a:rPr lang="en-GB" sz="1600" b="1" kern="0" dirty="0">
                <a:latin typeface="Calibri" panose="020F0502020204030204" pitchFamily="34" charset="0"/>
                <a:ea typeface="Calibri" panose="020F0502020204030204" pitchFamily="34" charset="0"/>
              </a:rPr>
              <a:t>Counterargument </a:t>
            </a:r>
            <a:r>
              <a:rPr lang="en-GB" sz="1600" kern="0" dirty="0">
                <a:latin typeface="Calibri" panose="020F0502020204030204" pitchFamily="34" charset="0"/>
                <a:ea typeface="Calibri" panose="020F0502020204030204" pitchFamily="34" charset="0"/>
              </a:rPr>
              <a:t>to the rebuttal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Discuss with </a:t>
            </a:r>
            <a:r>
              <a:rPr lang="en-GB" sz="14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ChatGPT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 the possible rebuttal to your arguments from the negative team 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Ask and select counterarguments to the rebuttal in a similar way as above (with </a:t>
            </a:r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references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GB" b="1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600" b="1" kern="0" dirty="0">
                <a:latin typeface="Calibri" panose="020F0502020204030204" pitchFamily="34" charset="0"/>
                <a:ea typeface="Calibri" panose="020F0502020204030204" pitchFamily="34" charset="0"/>
              </a:rPr>
              <a:t>Final argument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</a:rPr>
              <a:t>Discuss with </a:t>
            </a:r>
            <a:r>
              <a:rPr lang="en-GB" sz="1400" kern="0" dirty="0" err="1">
                <a:latin typeface="Calibri" panose="020F0502020204030204" pitchFamily="34" charset="0"/>
              </a:rPr>
              <a:t>ChatGPT</a:t>
            </a:r>
            <a:r>
              <a:rPr lang="en-GB" sz="1400" kern="0" dirty="0">
                <a:latin typeface="Calibri" panose="020F0502020204030204" pitchFamily="34" charset="0"/>
              </a:rPr>
              <a:t> the possible rebuttal to your arguments from the negative team </a:t>
            </a:r>
          </a:p>
          <a:p>
            <a:pPr lvl="2"/>
            <a:r>
              <a:rPr lang="en-GB" sz="1400" kern="0" dirty="0">
                <a:latin typeface="Calibri" panose="020F0502020204030204" pitchFamily="34" charset="0"/>
              </a:rPr>
              <a:t>Ask and select your final argument in a similar way as above 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(with </a:t>
            </a:r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references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GB" sz="1400" b="1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2"/>
            <a:endParaRPr lang="en-GB" sz="1400" kern="0" dirty="0">
              <a:latin typeface="Calibri" panose="020F0502020204030204" pitchFamily="34" charset="0"/>
            </a:endParaRPr>
          </a:p>
          <a:p>
            <a:endParaRPr lang="en-GB" sz="1600" b="1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2"/>
            <a:endParaRPr lang="en-GB" sz="1400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600" dirty="0"/>
          </a:p>
        </p:txBody>
      </p:sp>
      <p:pic>
        <p:nvPicPr>
          <p:cNvPr id="4" name="Picture 2" descr="ChatGPT - Wikipedia">
            <a:extLst>
              <a:ext uri="{FF2B5EF4-FFF2-40B4-BE49-F238E27FC236}">
                <a16:creationId xmlns:a16="http://schemas.microsoft.com/office/drawing/2014/main" id="{66612934-EBFD-D3AF-07CB-660A576F2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20" y="3048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3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53A3D-A5ED-018F-4129-54D93244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practice…negative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92F71-25D7-D42A-ECE4-B83AB3C3D19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2000" y="1483200"/>
            <a:ext cx="7559674" cy="5039130"/>
          </a:xfrm>
        </p:spPr>
        <p:txBody>
          <a:bodyPr/>
          <a:lstStyle/>
          <a:p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First round of </a:t>
            </a:r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rebuttal to the argument:</a:t>
            </a:r>
          </a:p>
          <a:p>
            <a:pPr lvl="1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Ask </a:t>
            </a:r>
            <a:r>
              <a:rPr lang="en-GB" sz="14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ChatGPT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 10 possible </a:t>
            </a:r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affirmative arguments 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and the best </a:t>
            </a:r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rebuttal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 to them.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Prepare the rebuttal for the argument that you think can be used by the affirmative team. 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You need to have good </a:t>
            </a:r>
            <a:r>
              <a:rPr lang="en-GB" sz="1100" b="1" kern="0" dirty="0">
                <a:latin typeface="Calibri" panose="020F0502020204030204" pitchFamily="34" charset="0"/>
              </a:rPr>
              <a:t>source/reference </a:t>
            </a:r>
            <a:r>
              <a:rPr lang="en-GB" sz="1100" kern="0" dirty="0">
                <a:latin typeface="Calibri" panose="020F0502020204030204" pitchFamily="34" charset="0"/>
              </a:rPr>
              <a:t>(</a:t>
            </a:r>
            <a:r>
              <a:rPr lang="en-GB" sz="1200" kern="0" dirty="0">
                <a:latin typeface="Calibri" panose="020F0502020204030204" pitchFamily="34" charset="0"/>
              </a:rPr>
              <a:t>need to come from reliable sources, i.e., book, paper or other</a:t>
            </a:r>
            <a:r>
              <a:rPr lang="en-GB" sz="1100" kern="0" dirty="0">
                <a:latin typeface="Calibri" panose="020F0502020204030204" pitchFamily="34" charset="0"/>
              </a:rPr>
              <a:t>)</a:t>
            </a:r>
            <a:endParaRPr lang="en-GB" sz="1200" kern="0" dirty="0">
              <a:latin typeface="Calibri" panose="020F0502020204030204" pitchFamily="34" charset="0"/>
            </a:endParaRPr>
          </a:p>
          <a:p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First round of </a:t>
            </a:r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argument:</a:t>
            </a:r>
          </a:p>
          <a:p>
            <a:pPr lvl="1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Ask </a:t>
            </a:r>
            <a:r>
              <a:rPr lang="en-GB" sz="14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ChatGPT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 10 possible arguments against the topic.</a:t>
            </a:r>
          </a:p>
          <a:p>
            <a:pPr lvl="1"/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Choose 3 that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Fit better the theme: provide short explanation why.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Fit better your debate strategy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</a:rPr>
              <a:t>For EACH chosen arguments you must find the </a:t>
            </a:r>
            <a:r>
              <a:rPr lang="en-GB" sz="1200" b="1" kern="0" dirty="0">
                <a:latin typeface="Calibri" panose="020F0502020204030204" pitchFamily="34" charset="0"/>
              </a:rPr>
              <a:t>source/reference </a:t>
            </a:r>
            <a:r>
              <a:rPr lang="en-GB" sz="1200" kern="0" dirty="0">
                <a:latin typeface="Calibri" panose="020F0502020204030204" pitchFamily="34" charset="0"/>
              </a:rPr>
              <a:t>(need to come from reliable sources, i.e., book, paper or other)</a:t>
            </a:r>
            <a:endParaRPr lang="en-GB" sz="1400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Counterargument</a:t>
            </a:r>
            <a:r>
              <a:rPr lang="en-GB" sz="1400" kern="0" dirty="0">
                <a:latin typeface="Calibri" panose="020F0502020204030204" pitchFamily="34" charset="0"/>
                <a:ea typeface="Calibri" panose="020F0502020204030204" pitchFamily="34" charset="0"/>
              </a:rPr>
              <a:t> to the rebuttal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Discuss with </a:t>
            </a:r>
            <a:r>
              <a:rPr lang="en-GB" sz="1200" kern="0" dirty="0" err="1">
                <a:latin typeface="Calibri" panose="020F0502020204030204" pitchFamily="34" charset="0"/>
                <a:ea typeface="Calibri" panose="020F0502020204030204" pitchFamily="34" charset="0"/>
              </a:rPr>
              <a:t>ChatGPT</a:t>
            </a:r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 the possible rebuttal to your arguments from the affirmative team 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Ask and select counterarguments to the rebuttal in a similar way as above (with </a:t>
            </a:r>
            <a:r>
              <a:rPr lang="en-GB" sz="1200" b="1" kern="0" dirty="0">
                <a:latin typeface="Calibri" panose="020F0502020204030204" pitchFamily="34" charset="0"/>
                <a:ea typeface="Calibri" panose="020F0502020204030204" pitchFamily="34" charset="0"/>
              </a:rPr>
              <a:t>references</a:t>
            </a:r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GB" sz="1400" b="1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400" b="1" kern="0" dirty="0">
                <a:latin typeface="Calibri" panose="020F0502020204030204" pitchFamily="34" charset="0"/>
                <a:ea typeface="Calibri" panose="020F0502020204030204" pitchFamily="34" charset="0"/>
              </a:rPr>
              <a:t>Final argument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</a:rPr>
              <a:t>Discuss with </a:t>
            </a:r>
            <a:r>
              <a:rPr lang="en-GB" sz="1200" kern="0" dirty="0" err="1">
                <a:latin typeface="Calibri" panose="020F0502020204030204" pitchFamily="34" charset="0"/>
              </a:rPr>
              <a:t>ChatGPT</a:t>
            </a:r>
            <a:r>
              <a:rPr lang="en-GB" sz="1200" kern="0" dirty="0">
                <a:latin typeface="Calibri" panose="020F0502020204030204" pitchFamily="34" charset="0"/>
              </a:rPr>
              <a:t> the possible rebuttal to your arguments from the affirmative team </a:t>
            </a:r>
          </a:p>
          <a:p>
            <a:pPr lvl="2"/>
            <a:r>
              <a:rPr lang="en-GB" sz="1200" kern="0" dirty="0">
                <a:latin typeface="Calibri" panose="020F0502020204030204" pitchFamily="34" charset="0"/>
              </a:rPr>
              <a:t>Ask and select you final argument in a similar way as above </a:t>
            </a:r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(with </a:t>
            </a:r>
            <a:r>
              <a:rPr lang="en-GB" sz="1200" b="1" kern="0" dirty="0">
                <a:latin typeface="Calibri" panose="020F0502020204030204" pitchFamily="34" charset="0"/>
                <a:ea typeface="Calibri" panose="020F0502020204030204" pitchFamily="34" charset="0"/>
              </a:rPr>
              <a:t>references</a:t>
            </a:r>
            <a:r>
              <a:rPr lang="en-GB" sz="1200" kern="0" dirty="0"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GB" sz="1200" b="1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96326" lvl="1" indent="0">
              <a:buNone/>
            </a:pPr>
            <a:endParaRPr lang="en-GB" sz="2000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GB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GB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GB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GB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2"/>
            <a:endParaRPr lang="en-GB" sz="1867" kern="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pic>
        <p:nvPicPr>
          <p:cNvPr id="4" name="Picture 2" descr="ChatGPT - Wikipedia">
            <a:extLst>
              <a:ext uri="{FF2B5EF4-FFF2-40B4-BE49-F238E27FC236}">
                <a16:creationId xmlns:a16="http://schemas.microsoft.com/office/drawing/2014/main" id="{D754376B-7438-39DC-BB74-738E2C0BC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20" y="3048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1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D1332-3307-237F-B9C2-8616D1CD1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Tutorial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BB975-10F7-2E87-E96B-F8BB716D6D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45720" y="1000842"/>
            <a:ext cx="7234300" cy="4816000"/>
          </a:xfrm>
        </p:spPr>
        <p:txBody>
          <a:bodyPr/>
          <a:lstStyle/>
          <a:p>
            <a:r>
              <a:rPr lang="en-GB" dirty="0"/>
              <a:t>Theme: “Public colleges should offer free tuition”</a:t>
            </a:r>
          </a:p>
          <a:p>
            <a:r>
              <a:rPr lang="en-GB" dirty="0"/>
              <a:t>Go to </a:t>
            </a:r>
            <a:r>
              <a:rPr lang="en-GB" sz="2400" spc="-10" dirty="0">
                <a:latin typeface="Calibri"/>
                <a:cs typeface="Calibri"/>
                <a:hlinkClick r:id="rId2"/>
              </a:rPr>
              <a:t>https://openai.com/blog/chatgpt</a:t>
            </a:r>
            <a:r>
              <a:rPr lang="en-GB" sz="2400" spc="-10" dirty="0">
                <a:latin typeface="Calibri"/>
                <a:cs typeface="Calibri"/>
              </a:rPr>
              <a:t>  </a:t>
            </a:r>
            <a:endParaRPr lang="en-GB" dirty="0"/>
          </a:p>
          <a:p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591E694-2A06-09CB-A195-83714DA6A4C6}"/>
              </a:ext>
            </a:extLst>
          </p:cNvPr>
          <p:cNvGrpSpPr/>
          <p:nvPr/>
        </p:nvGrpSpPr>
        <p:grpSpPr>
          <a:xfrm>
            <a:off x="1060463" y="1899960"/>
            <a:ext cx="5516704" cy="802241"/>
            <a:chOff x="310105" y="1933702"/>
            <a:chExt cx="5516704" cy="8022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C82DEE-35D4-AF5D-9751-63C0E91AB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9997"/>
            <a:stretch/>
          </p:blipFill>
          <p:spPr>
            <a:xfrm>
              <a:off x="358397" y="2170638"/>
              <a:ext cx="5420119" cy="42169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90265EF-865A-068C-04BD-21A0678FB6DD}"/>
                </a:ext>
              </a:extLst>
            </p:cNvPr>
            <p:cNvSpPr/>
            <p:nvPr/>
          </p:nvSpPr>
          <p:spPr>
            <a:xfrm>
              <a:off x="310105" y="1933702"/>
              <a:ext cx="5516704" cy="802241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D95999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Your question: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E4FB270-E8B6-9436-1FC9-B232BECB911D}"/>
              </a:ext>
            </a:extLst>
          </p:cNvPr>
          <p:cNvGrpSpPr/>
          <p:nvPr/>
        </p:nvGrpSpPr>
        <p:grpSpPr>
          <a:xfrm>
            <a:off x="25580" y="2809750"/>
            <a:ext cx="9036033" cy="3292855"/>
            <a:chOff x="328947" y="2831818"/>
            <a:chExt cx="10995725" cy="39463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9EE53C-8FC0-79D4-B504-60523EB109E6}"/>
                </a:ext>
              </a:extLst>
            </p:cNvPr>
            <p:cNvSpPr/>
            <p:nvPr/>
          </p:nvSpPr>
          <p:spPr>
            <a:xfrm>
              <a:off x="328947" y="2831818"/>
              <a:ext cx="10995725" cy="39463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091C3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chatGPT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091C3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generated answer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95C7FF9-B4B7-890C-F920-4C1E5AA9C9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30686" y="2870967"/>
              <a:ext cx="5235697" cy="356473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92D273F-59D6-8DFC-4E43-66BFF77DFF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5415"/>
            <a:stretch/>
          </p:blipFill>
          <p:spPr>
            <a:xfrm>
              <a:off x="440612" y="2870966"/>
              <a:ext cx="5420119" cy="3565807"/>
            </a:xfrm>
            <a:prstGeom prst="rect">
              <a:avLst/>
            </a:prstGeom>
          </p:spPr>
        </p:pic>
      </p:grpSp>
      <p:pic>
        <p:nvPicPr>
          <p:cNvPr id="4" name="Picture 2" descr="ChatGPT - Wikipedia">
            <a:extLst>
              <a:ext uri="{FF2B5EF4-FFF2-40B4-BE49-F238E27FC236}">
                <a16:creationId xmlns:a16="http://schemas.microsoft.com/office/drawing/2014/main" id="{6F602ABE-B310-080C-FB86-59D56797A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20" y="3048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80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00B4B-5DA0-A33E-88BE-A208BFD66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Tutorial 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B615E-9AA1-5142-DFEA-EBDD5DF6B4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62000" y="1371600"/>
            <a:ext cx="7559674" cy="4927600"/>
          </a:xfrm>
        </p:spPr>
        <p:txBody>
          <a:bodyPr/>
          <a:lstStyle/>
          <a:p>
            <a:r>
              <a:rPr lang="en-GB" dirty="0"/>
              <a:t>Find references for the selected argument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Go to Google Scholar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https://scholar.google.se/scholar?hl=en&amp;as_sdt=0%2C5&amp;inst=3006122349567257957&amp;q=fee+tuition+public+college+reduce+inequality&amp;btnG=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74B0E4-3E01-4138-AB62-3A3F1B339B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5896"/>
          <a:stretch/>
        </p:blipFill>
        <p:spPr>
          <a:xfrm>
            <a:off x="1295400" y="1905000"/>
            <a:ext cx="6858001" cy="76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3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39492" y="447801"/>
            <a:ext cx="351726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latin typeface="Calibri"/>
                <a:cs typeface="Calibri"/>
              </a:rPr>
              <a:t>This </a:t>
            </a:r>
            <a:r>
              <a:rPr sz="4400" spc="-10" dirty="0">
                <a:latin typeface="Calibri"/>
                <a:cs typeface="Calibri"/>
              </a:rPr>
              <a:t>lecture</a:t>
            </a:r>
            <a:r>
              <a:rPr sz="4400" spc="-55" dirty="0">
                <a:latin typeface="Calibri"/>
                <a:cs typeface="Calibri"/>
              </a:rPr>
              <a:t> </a:t>
            </a:r>
            <a:r>
              <a:rPr sz="4400" spc="-35" dirty="0">
                <a:latin typeface="Calibri"/>
                <a:cs typeface="Calibri"/>
              </a:rPr>
              <a:t>ILO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14375" marR="508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715010" algn="l"/>
                <a:tab pos="715645" algn="l"/>
              </a:tabLst>
            </a:pPr>
            <a:r>
              <a:rPr dirty="0"/>
              <a:t>Plan and </a:t>
            </a:r>
            <a:r>
              <a:rPr spc="-25" dirty="0"/>
              <a:t>execute </a:t>
            </a:r>
            <a:r>
              <a:rPr dirty="0"/>
              <a:t>all the </a:t>
            </a:r>
            <a:r>
              <a:rPr spc="-5" dirty="0"/>
              <a:t>activities </a:t>
            </a:r>
            <a:r>
              <a:rPr spc="-15" dirty="0"/>
              <a:t>related  </a:t>
            </a:r>
            <a:r>
              <a:rPr dirty="0"/>
              <a:t>with a </a:t>
            </a:r>
            <a:r>
              <a:rPr spc="-15" dirty="0"/>
              <a:t>debate: </a:t>
            </a:r>
            <a:r>
              <a:rPr spc="-10" dirty="0"/>
              <a:t>research, </a:t>
            </a:r>
            <a:r>
              <a:rPr spc="-20" dirty="0"/>
              <a:t>organization,  </a:t>
            </a:r>
            <a:r>
              <a:rPr spc="-15" dirty="0"/>
              <a:t>refutation, </a:t>
            </a:r>
            <a:r>
              <a:rPr spc="-10" dirty="0"/>
              <a:t>evaluation </a:t>
            </a:r>
            <a:r>
              <a:rPr dirty="0"/>
              <a:t>and</a:t>
            </a:r>
            <a:r>
              <a:rPr spc="25" dirty="0"/>
              <a:t> </a:t>
            </a:r>
            <a:r>
              <a:rPr spc="-15" dirty="0"/>
              <a:t>presentation</a:t>
            </a:r>
          </a:p>
          <a:p>
            <a:pPr marL="714375" marR="702945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715010" algn="l"/>
                <a:tab pos="715645" algn="l"/>
              </a:tabLst>
            </a:pPr>
            <a:r>
              <a:rPr spc="-5" dirty="0"/>
              <a:t>Explain </a:t>
            </a:r>
            <a:r>
              <a:rPr spc="-20" dirty="0"/>
              <a:t>why </a:t>
            </a:r>
            <a:r>
              <a:rPr spc="-15" dirty="0"/>
              <a:t>debate </a:t>
            </a:r>
            <a:r>
              <a:rPr dirty="0"/>
              <a:t>is </a:t>
            </a:r>
            <a:r>
              <a:rPr spc="-45" dirty="0"/>
              <a:t>key </a:t>
            </a:r>
            <a:r>
              <a:rPr spc="-5" dirty="0"/>
              <a:t>activity </a:t>
            </a:r>
            <a:r>
              <a:rPr spc="-30" dirty="0"/>
              <a:t>for  </a:t>
            </a:r>
            <a:r>
              <a:rPr spc="-10" dirty="0"/>
              <a:t>scientists</a:t>
            </a:r>
          </a:p>
        </p:txBody>
      </p:sp>
      <p:sp>
        <p:nvSpPr>
          <p:cNvPr id="4" name="object 4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5933D-DCF6-E8FA-53EB-B19CCA3A0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4B181-E4B8-B7D1-CF53-E84ADB81812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err="1"/>
              <a:t>ChatGPT</a:t>
            </a:r>
            <a:r>
              <a:rPr lang="en-GB" dirty="0"/>
              <a:t> group</a:t>
            </a:r>
            <a:r>
              <a:rPr lang="sv-SE" dirty="0"/>
              <a:t>:</a:t>
            </a:r>
          </a:p>
          <a:p>
            <a:pPr lvl="1"/>
            <a:r>
              <a:rPr lang="en-GB" dirty="0"/>
              <a:t>Template “Debate flow and scoring”</a:t>
            </a:r>
          </a:p>
          <a:p>
            <a:pPr lvl="1"/>
            <a:r>
              <a:rPr lang="en-GB" dirty="0"/>
              <a:t>List of motivation for all arguments choices (from the ones suggested by the chatbot)</a:t>
            </a:r>
          </a:p>
          <a:p>
            <a:pPr lvl="1"/>
            <a:r>
              <a:rPr lang="en-GB" dirty="0"/>
              <a:t>List of references</a:t>
            </a:r>
          </a:p>
          <a:p>
            <a:r>
              <a:rPr lang="en-GB" dirty="0"/>
              <a:t>No </a:t>
            </a:r>
            <a:r>
              <a:rPr lang="en-GB" dirty="0" err="1"/>
              <a:t>ChatGPT</a:t>
            </a:r>
            <a:endParaRPr lang="en-GB" dirty="0"/>
          </a:p>
          <a:p>
            <a:pPr lvl="1"/>
            <a:r>
              <a:rPr lang="en-GB" dirty="0"/>
              <a:t>Template “Debate flow and scoring”</a:t>
            </a:r>
          </a:p>
          <a:p>
            <a:pPr lvl="1"/>
            <a:r>
              <a:rPr lang="en-GB" dirty="0"/>
              <a:t>Description of the process of identification of the argument (used google, forum, pre-existing knowledge)</a:t>
            </a:r>
          </a:p>
          <a:p>
            <a:pPr lvl="1"/>
            <a:r>
              <a:rPr lang="en-GB" dirty="0"/>
              <a:t>List of references</a:t>
            </a:r>
          </a:p>
        </p:txBody>
      </p:sp>
    </p:spTree>
    <p:extLst>
      <p:ext uri="{BB962C8B-B14F-4D97-AF65-F5344CB8AC3E}">
        <p14:creationId xmlns:p14="http://schemas.microsoft.com/office/powerpoint/2010/main" val="206548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A4B24-8C05-9CFC-5A79-A2FD06002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Presentation schedule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546A6B-6082-393E-8B8F-7EF7CF83C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1395412"/>
            <a:ext cx="810577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51B13-4B40-1AFF-8EF9-4B8452965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in Canvas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3A8F9-C5C1-706F-450A-263DCB6E95F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pc="-25" dirty="0">
                <a:latin typeface="Calibri"/>
                <a:cs typeface="Calibri"/>
              </a:rPr>
              <a:t>File with the groups</a:t>
            </a:r>
          </a:p>
          <a:p>
            <a:pPr lvl="1"/>
            <a:r>
              <a:rPr lang="en-GB" i="1" spc="-25" dirty="0">
                <a:latin typeface="Calibri"/>
                <a:cs typeface="Calibri"/>
              </a:rPr>
              <a:t>“MG2100 groups and topics for the debate assignment”</a:t>
            </a:r>
            <a:br>
              <a:rPr lang="en-GB" i="1" spc="-25" dirty="0">
                <a:latin typeface="Calibri"/>
                <a:cs typeface="Calibri"/>
              </a:rPr>
            </a:br>
            <a:endParaRPr lang="en-GB" i="1" spc="-25" dirty="0">
              <a:latin typeface="Calibri"/>
              <a:cs typeface="Calibri"/>
            </a:endParaRPr>
          </a:p>
          <a:p>
            <a:r>
              <a:rPr lang="en-GB" spc="-25" dirty="0">
                <a:latin typeface="Calibri"/>
                <a:cs typeface="Calibri"/>
              </a:rPr>
              <a:t>Presentation schedule</a:t>
            </a:r>
            <a:br>
              <a:rPr lang="en-GB" i="1" spc="-25" dirty="0">
                <a:latin typeface="Calibri"/>
                <a:cs typeface="Calibri"/>
              </a:rPr>
            </a:br>
            <a:endParaRPr lang="en-GB" i="1" spc="-25" dirty="0">
              <a:latin typeface="Calibri"/>
              <a:cs typeface="Calibri"/>
            </a:endParaRPr>
          </a:p>
          <a:p>
            <a:r>
              <a:rPr lang="en-GB" spc="-25" dirty="0">
                <a:latin typeface="Calibri"/>
                <a:cs typeface="Calibri"/>
              </a:rPr>
              <a:t>Template</a:t>
            </a:r>
            <a:br>
              <a:rPr lang="en-GB" i="1" spc="-25" dirty="0">
                <a:latin typeface="Calibri"/>
                <a:cs typeface="Calibri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85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40789" y="447801"/>
            <a:ext cx="411289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latin typeface="Calibri"/>
                <a:cs typeface="Calibri"/>
              </a:rPr>
              <a:t>What </a:t>
            </a:r>
            <a:r>
              <a:rPr sz="4400" spc="-10" dirty="0">
                <a:latin typeface="Calibri"/>
                <a:cs typeface="Calibri"/>
              </a:rPr>
              <a:t>is </a:t>
            </a:r>
            <a:r>
              <a:rPr sz="4400" dirty="0">
                <a:latin typeface="Calibri"/>
                <a:cs typeface="Calibri"/>
              </a:rPr>
              <a:t>a</a:t>
            </a:r>
            <a:r>
              <a:rPr sz="4400" spc="-70" dirty="0">
                <a:latin typeface="Calibri"/>
                <a:cs typeface="Calibri"/>
              </a:rPr>
              <a:t> </a:t>
            </a:r>
            <a:r>
              <a:rPr sz="4400" spc="-10" dirty="0">
                <a:latin typeface="Calibri"/>
                <a:cs typeface="Calibri"/>
              </a:rPr>
              <a:t>debate?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3400" y="1677239"/>
            <a:ext cx="7901940" cy="4414028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55600" marR="398780" indent="-343535">
              <a:lnSpc>
                <a:spcPct val="90000"/>
              </a:lnSpc>
              <a:spcBef>
                <a:spcPts val="45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30" dirty="0">
                <a:latin typeface="Calibri"/>
                <a:cs typeface="Calibri"/>
              </a:rPr>
              <a:t>Far </a:t>
            </a:r>
            <a:r>
              <a:rPr sz="3000" spc="-20" dirty="0">
                <a:latin typeface="Calibri"/>
                <a:cs typeface="Calibri"/>
              </a:rPr>
              <a:t>from </a:t>
            </a:r>
            <a:r>
              <a:rPr sz="3000" spc="-5" dirty="0">
                <a:latin typeface="Calibri"/>
                <a:cs typeface="Calibri"/>
              </a:rPr>
              <a:t>being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5" dirty="0">
                <a:latin typeface="Calibri"/>
                <a:cs typeface="Calibri"/>
              </a:rPr>
              <a:t>shouting </a:t>
            </a:r>
            <a:r>
              <a:rPr sz="3000" spc="-10" dirty="0">
                <a:latin typeface="Calibri"/>
                <a:cs typeface="Calibri"/>
              </a:rPr>
              <a:t>match between two  sides, </a:t>
            </a:r>
            <a:r>
              <a:rPr sz="3000" dirty="0">
                <a:latin typeface="Calibri"/>
                <a:cs typeface="Calibri"/>
              </a:rPr>
              <a:t>a </a:t>
            </a:r>
            <a:r>
              <a:rPr sz="3000" spc="-15" dirty="0">
                <a:latin typeface="Calibri"/>
                <a:cs typeface="Calibri"/>
              </a:rPr>
              <a:t>debate </a:t>
            </a:r>
            <a:r>
              <a:rPr sz="3000" spc="-5" dirty="0">
                <a:latin typeface="Calibri"/>
                <a:cs typeface="Calibri"/>
              </a:rPr>
              <a:t>has </a:t>
            </a:r>
            <a:r>
              <a:rPr sz="3000" spc="-10" dirty="0">
                <a:latin typeface="Calibri"/>
                <a:cs typeface="Calibri"/>
              </a:rPr>
              <a:t>strict </a:t>
            </a:r>
            <a:r>
              <a:rPr sz="3000" spc="-5" dirty="0">
                <a:latin typeface="Calibri"/>
                <a:cs typeface="Calibri"/>
              </a:rPr>
              <a:t>rules of </a:t>
            </a:r>
            <a:r>
              <a:rPr sz="3000" spc="-10" dirty="0">
                <a:latin typeface="Calibri"/>
                <a:cs typeface="Calibri"/>
              </a:rPr>
              <a:t>conduct,  </a:t>
            </a:r>
            <a:r>
              <a:rPr sz="3000" spc="-5" dirty="0">
                <a:latin typeface="Calibri"/>
                <a:cs typeface="Calibri"/>
              </a:rPr>
              <a:t>utilizing </a:t>
            </a:r>
            <a:r>
              <a:rPr sz="3000" spc="-15" dirty="0">
                <a:latin typeface="Calibri"/>
                <a:cs typeface="Calibri"/>
              </a:rPr>
              <a:t>sophisticated</a:t>
            </a:r>
            <a:r>
              <a:rPr sz="3000" spc="-30" dirty="0">
                <a:latin typeface="Calibri"/>
                <a:cs typeface="Calibri"/>
              </a:rPr>
              <a:t> </a:t>
            </a:r>
            <a:r>
              <a:rPr sz="3000" spc="-10" dirty="0">
                <a:latin typeface="Calibri"/>
                <a:cs typeface="Calibri"/>
              </a:rPr>
              <a:t>techniques.</a:t>
            </a:r>
            <a:endParaRPr sz="30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40"/>
              </a:spcBef>
              <a:buFont typeface="Arial"/>
              <a:buChar char="–"/>
              <a:tabLst>
                <a:tab pos="756920" algn="l"/>
              </a:tabLst>
            </a:pPr>
            <a:r>
              <a:rPr sz="2600" dirty="0">
                <a:latin typeface="Calibri"/>
                <a:cs typeface="Calibri"/>
              </a:rPr>
              <a:t>It is </a:t>
            </a:r>
            <a:r>
              <a:rPr sz="2600" spc="-5" dirty="0">
                <a:latin typeface="Calibri"/>
                <a:cs typeface="Calibri"/>
              </a:rPr>
              <a:t>based on </a:t>
            </a:r>
            <a:r>
              <a:rPr sz="2600" dirty="0">
                <a:latin typeface="Calibri"/>
                <a:cs typeface="Calibri"/>
              </a:rPr>
              <a:t>a </a:t>
            </a:r>
            <a:r>
              <a:rPr sz="2600" spc="-5" dirty="0">
                <a:latin typeface="Calibri"/>
                <a:cs typeface="Calibri"/>
              </a:rPr>
              <a:t>Question or</a:t>
            </a:r>
            <a:r>
              <a:rPr sz="2600" spc="-45" dirty="0">
                <a:latin typeface="Calibri"/>
                <a:cs typeface="Calibri"/>
              </a:rPr>
              <a:t> </a:t>
            </a:r>
            <a:r>
              <a:rPr sz="2600" b="1" spc="-5" dirty="0">
                <a:solidFill>
                  <a:srgbClr val="548ED4"/>
                </a:solidFill>
                <a:latin typeface="Calibri"/>
                <a:cs typeface="Calibri"/>
              </a:rPr>
              <a:t>Theme</a:t>
            </a:r>
            <a:endParaRPr sz="2600" dirty="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315"/>
              </a:spcBef>
              <a:buFont typeface="Arial"/>
              <a:buChar char="–"/>
              <a:tabLst>
                <a:tab pos="756920" algn="l"/>
              </a:tabLst>
            </a:pPr>
            <a:r>
              <a:rPr sz="2600" b="1" spc="-15" dirty="0">
                <a:solidFill>
                  <a:srgbClr val="548ED4"/>
                </a:solidFill>
                <a:latin typeface="Calibri"/>
                <a:cs typeface="Calibri"/>
              </a:rPr>
              <a:t>Cooperative </a:t>
            </a:r>
            <a:r>
              <a:rPr sz="2600" spc="-15" dirty="0">
                <a:latin typeface="Calibri"/>
                <a:cs typeface="Calibri"/>
              </a:rPr>
              <a:t>exchange </a:t>
            </a:r>
            <a:r>
              <a:rPr sz="2600" dirty="0">
                <a:latin typeface="Calibri"/>
                <a:cs typeface="Calibri"/>
              </a:rPr>
              <a:t>of</a:t>
            </a:r>
            <a:r>
              <a:rPr sz="2600" spc="-10" dirty="0">
                <a:latin typeface="Calibri"/>
                <a:cs typeface="Calibri"/>
              </a:rPr>
              <a:t> argument</a:t>
            </a:r>
            <a:endParaRPr sz="2600" dirty="0">
              <a:latin typeface="Calibri"/>
              <a:cs typeface="Calibri"/>
            </a:endParaRPr>
          </a:p>
          <a:p>
            <a:pPr marL="355600" marR="5080" indent="-343535">
              <a:lnSpc>
                <a:spcPts val="3240"/>
              </a:lnSpc>
              <a:spcBef>
                <a:spcPts val="74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000" spc="-80" dirty="0">
                <a:latin typeface="Calibri"/>
                <a:cs typeface="Calibri"/>
              </a:rPr>
              <a:t>You </a:t>
            </a:r>
            <a:r>
              <a:rPr sz="3000" spc="-20" dirty="0">
                <a:latin typeface="Calibri"/>
                <a:cs typeface="Calibri"/>
              </a:rPr>
              <a:t>may </a:t>
            </a:r>
            <a:r>
              <a:rPr sz="3000" spc="-5" dirty="0">
                <a:latin typeface="Calibri"/>
                <a:cs typeface="Calibri"/>
              </a:rPr>
              <a:t>be put </a:t>
            </a:r>
            <a:r>
              <a:rPr sz="3000" dirty="0">
                <a:latin typeface="Calibri"/>
                <a:cs typeface="Calibri"/>
              </a:rPr>
              <a:t>in a </a:t>
            </a:r>
            <a:r>
              <a:rPr sz="3000" spc="-10" dirty="0">
                <a:latin typeface="Calibri"/>
                <a:cs typeface="Calibri"/>
              </a:rPr>
              <a:t>position where </a:t>
            </a:r>
            <a:r>
              <a:rPr sz="3000" spc="-15" dirty="0">
                <a:latin typeface="Calibri"/>
                <a:cs typeface="Calibri"/>
              </a:rPr>
              <a:t>you </a:t>
            </a:r>
            <a:r>
              <a:rPr sz="3000" spc="-10" dirty="0">
                <a:latin typeface="Calibri"/>
                <a:cs typeface="Calibri"/>
              </a:rPr>
              <a:t>must  argue </a:t>
            </a:r>
            <a:r>
              <a:rPr sz="3000" dirty="0">
                <a:latin typeface="Calibri"/>
                <a:cs typeface="Calibri"/>
              </a:rPr>
              <a:t>the </a:t>
            </a:r>
            <a:r>
              <a:rPr sz="3000" spc="-10" dirty="0">
                <a:latin typeface="Calibri"/>
                <a:cs typeface="Calibri"/>
              </a:rPr>
              <a:t>opposite </a:t>
            </a:r>
            <a:r>
              <a:rPr sz="3000" spc="-5" dirty="0">
                <a:latin typeface="Calibri"/>
                <a:cs typeface="Calibri"/>
              </a:rPr>
              <a:t>of </a:t>
            </a:r>
            <a:r>
              <a:rPr sz="3000" spc="-10" dirty="0">
                <a:latin typeface="Calibri"/>
                <a:cs typeface="Calibri"/>
              </a:rPr>
              <a:t>what </a:t>
            </a:r>
            <a:r>
              <a:rPr sz="3000" spc="-15" dirty="0">
                <a:latin typeface="Calibri"/>
                <a:cs typeface="Calibri"/>
              </a:rPr>
              <a:t>you believe </a:t>
            </a:r>
            <a:r>
              <a:rPr sz="3000" spc="-5" dirty="0">
                <a:latin typeface="Calibri"/>
                <a:cs typeface="Calibri"/>
              </a:rPr>
              <a:t>in. This </a:t>
            </a:r>
            <a:r>
              <a:rPr sz="3000" dirty="0">
                <a:latin typeface="Calibri"/>
                <a:cs typeface="Calibri"/>
              </a:rPr>
              <a:t>is  an </a:t>
            </a:r>
            <a:r>
              <a:rPr sz="3000" spc="-10" dirty="0">
                <a:latin typeface="Calibri"/>
                <a:cs typeface="Calibri"/>
              </a:rPr>
              <a:t>important part </a:t>
            </a:r>
            <a:r>
              <a:rPr sz="3000" spc="-5" dirty="0">
                <a:latin typeface="Calibri"/>
                <a:cs typeface="Calibri"/>
              </a:rPr>
              <a:t>of </a:t>
            </a:r>
            <a:r>
              <a:rPr sz="3000" dirty="0">
                <a:latin typeface="Calibri"/>
                <a:cs typeface="Calibri"/>
              </a:rPr>
              <a:t>the art </a:t>
            </a:r>
            <a:r>
              <a:rPr sz="3000" spc="-5" dirty="0">
                <a:latin typeface="Calibri"/>
                <a:cs typeface="Calibri"/>
              </a:rPr>
              <a:t>of</a:t>
            </a:r>
            <a:r>
              <a:rPr sz="3000" spc="-10" dirty="0">
                <a:latin typeface="Calibri"/>
                <a:cs typeface="Calibri"/>
              </a:rPr>
              <a:t> debating.</a:t>
            </a:r>
            <a:endParaRPr lang="en-GB" sz="3000" spc="-10" dirty="0">
              <a:latin typeface="Calibri"/>
              <a:cs typeface="Calibri"/>
            </a:endParaRPr>
          </a:p>
          <a:p>
            <a:pPr marL="355600" marR="5080" indent="-343535">
              <a:lnSpc>
                <a:spcPts val="3240"/>
              </a:lnSpc>
              <a:spcBef>
                <a:spcPts val="74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GB" sz="3000" spc="-10" dirty="0">
                <a:latin typeface="Calibri"/>
                <a:cs typeface="Calibri"/>
              </a:rPr>
              <a:t>Scientist must be able to communicate and discuss effectively their results</a:t>
            </a:r>
            <a:endParaRPr sz="3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99489" y="447801"/>
            <a:ext cx="518858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70" dirty="0">
                <a:latin typeface="Calibri"/>
                <a:cs typeface="Calibri"/>
              </a:rPr>
              <a:t>Topic, </a:t>
            </a:r>
            <a:r>
              <a:rPr sz="4400" spc="-5" dirty="0">
                <a:latin typeface="Calibri"/>
                <a:cs typeface="Calibri"/>
              </a:rPr>
              <a:t>Theme or</a:t>
            </a:r>
            <a:r>
              <a:rPr sz="4400" spc="10" dirty="0">
                <a:latin typeface="Calibri"/>
                <a:cs typeface="Calibri"/>
              </a:rPr>
              <a:t> </a:t>
            </a:r>
            <a:r>
              <a:rPr sz="4400" dirty="0">
                <a:latin typeface="Calibri"/>
                <a:cs typeface="Calibri"/>
              </a:rPr>
              <a:t>Thesis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509941"/>
            <a:ext cx="8027670" cy="383159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It is </a:t>
            </a:r>
            <a:r>
              <a:rPr sz="3200" spc="-20" dirty="0">
                <a:latin typeface="Calibri"/>
                <a:cs typeface="Calibri"/>
              </a:rPr>
              <a:t>better </a:t>
            </a:r>
            <a:r>
              <a:rPr sz="3200" spc="-25" dirty="0">
                <a:latin typeface="Calibri"/>
                <a:cs typeface="Calibri"/>
              </a:rPr>
              <a:t>to </a:t>
            </a:r>
            <a:r>
              <a:rPr sz="3200" spc="-5" dirty="0">
                <a:latin typeface="Calibri"/>
                <a:cs typeface="Calibri"/>
              </a:rPr>
              <a:t>spank</a:t>
            </a:r>
            <a:r>
              <a:rPr sz="3200" spc="3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children.</a:t>
            </a:r>
            <a:endParaRPr sz="3200" dirty="0">
              <a:latin typeface="Calibri"/>
              <a:cs typeface="Calibri"/>
            </a:endParaRPr>
          </a:p>
          <a:p>
            <a:pPr marL="2756535">
              <a:lnSpc>
                <a:spcPct val="100000"/>
              </a:lnSpc>
              <a:spcBef>
                <a:spcPts val="770"/>
              </a:spcBef>
            </a:pPr>
            <a:r>
              <a:rPr sz="3200" b="1" spc="-10" dirty="0">
                <a:latin typeface="Calibri"/>
                <a:cs typeface="Calibri"/>
              </a:rPr>
              <a:t>weak </a:t>
            </a:r>
            <a:r>
              <a:rPr sz="3200" b="1" spc="-15" dirty="0">
                <a:latin typeface="Calibri"/>
                <a:cs typeface="Calibri"/>
              </a:rPr>
              <a:t>example</a:t>
            </a:r>
            <a:endParaRPr sz="32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Studies </a:t>
            </a:r>
            <a:r>
              <a:rPr sz="3200" spc="-25" dirty="0">
                <a:latin typeface="Calibri"/>
                <a:cs typeface="Calibri"/>
              </a:rPr>
              <a:t>have </a:t>
            </a:r>
            <a:r>
              <a:rPr sz="3200" spc="-5" dirty="0">
                <a:latin typeface="Calibri"/>
                <a:cs typeface="Calibri"/>
              </a:rPr>
              <a:t>shown </a:t>
            </a:r>
            <a:r>
              <a:rPr sz="3200" spc="-10" dirty="0">
                <a:latin typeface="Calibri"/>
                <a:cs typeface="Calibri"/>
              </a:rPr>
              <a:t>that </a:t>
            </a:r>
            <a:r>
              <a:rPr sz="3200" spc="-5" dirty="0">
                <a:latin typeface="Calibri"/>
                <a:cs typeface="Calibri"/>
              </a:rPr>
              <a:t>spanking </a:t>
            </a:r>
            <a:r>
              <a:rPr sz="3200" spc="-10" dirty="0">
                <a:latin typeface="Calibri"/>
                <a:cs typeface="Calibri"/>
              </a:rPr>
              <a:t>children </a:t>
            </a:r>
            <a:r>
              <a:rPr sz="3200" dirty="0">
                <a:latin typeface="Calibri"/>
                <a:cs typeface="Calibri"/>
              </a:rPr>
              <a:t>is  an </a:t>
            </a:r>
            <a:r>
              <a:rPr sz="3200" spc="-25" dirty="0">
                <a:latin typeface="Calibri"/>
                <a:cs typeface="Calibri"/>
              </a:rPr>
              <a:t>effective </a:t>
            </a:r>
            <a:r>
              <a:rPr sz="3200" dirty="0">
                <a:latin typeface="Calibri"/>
                <a:cs typeface="Calibri"/>
              </a:rPr>
              <a:t>means of </a:t>
            </a:r>
            <a:r>
              <a:rPr sz="3200" spc="-10" dirty="0">
                <a:latin typeface="Calibri"/>
                <a:cs typeface="Calibri"/>
              </a:rPr>
              <a:t>behavioral </a:t>
            </a:r>
            <a:r>
              <a:rPr sz="3200" spc="-5" dirty="0">
                <a:latin typeface="Calibri"/>
                <a:cs typeface="Calibri"/>
              </a:rPr>
              <a:t>modification 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10" dirty="0">
                <a:latin typeface="Calibri"/>
                <a:cs typeface="Calibri"/>
              </a:rPr>
              <a:t>that </a:t>
            </a:r>
            <a:r>
              <a:rPr sz="3200" dirty="0">
                <a:latin typeface="Calibri"/>
                <a:cs typeface="Calibri"/>
              </a:rPr>
              <a:t>if </a:t>
            </a:r>
            <a:r>
              <a:rPr sz="3200" spc="-5" dirty="0">
                <a:latin typeface="Calibri"/>
                <a:cs typeface="Calibri"/>
              </a:rPr>
              <a:t>used </a:t>
            </a:r>
            <a:r>
              <a:rPr sz="3200" spc="-35" dirty="0">
                <a:latin typeface="Calibri"/>
                <a:cs typeface="Calibri"/>
              </a:rPr>
              <a:t>properly, </a:t>
            </a:r>
            <a:r>
              <a:rPr sz="3200" dirty="0">
                <a:latin typeface="Calibri"/>
                <a:cs typeface="Calibri"/>
              </a:rPr>
              <a:t>leads </a:t>
            </a:r>
            <a:r>
              <a:rPr sz="3200" spc="-20" dirty="0">
                <a:latin typeface="Calibri"/>
                <a:cs typeface="Calibri"/>
              </a:rPr>
              <a:t>to </a:t>
            </a:r>
            <a:r>
              <a:rPr sz="3200" dirty="0">
                <a:latin typeface="Calibri"/>
                <a:cs typeface="Calibri"/>
              </a:rPr>
              <a:t>a </a:t>
            </a:r>
            <a:r>
              <a:rPr sz="3200" spc="-20" dirty="0">
                <a:latin typeface="Calibri"/>
                <a:cs typeface="Calibri"/>
              </a:rPr>
              <a:t>better  </a:t>
            </a:r>
            <a:r>
              <a:rPr sz="3200" spc="-5" dirty="0">
                <a:latin typeface="Calibri"/>
                <a:cs typeface="Calibri"/>
              </a:rPr>
              <a:t>disciplined </a:t>
            </a:r>
            <a:r>
              <a:rPr sz="3200" dirty="0">
                <a:latin typeface="Calibri"/>
                <a:cs typeface="Calibri"/>
              </a:rPr>
              <a:t>and </a:t>
            </a:r>
            <a:r>
              <a:rPr sz="3200" spc="-10" dirty="0">
                <a:latin typeface="Calibri"/>
                <a:cs typeface="Calibri"/>
              </a:rPr>
              <a:t>more </a:t>
            </a:r>
            <a:r>
              <a:rPr sz="3200" spc="-5" dirty="0">
                <a:latin typeface="Calibri"/>
                <a:cs typeface="Calibri"/>
              </a:rPr>
              <a:t>socially </a:t>
            </a:r>
            <a:r>
              <a:rPr sz="3200" spc="-15" dirty="0">
                <a:latin typeface="Calibri"/>
                <a:cs typeface="Calibri"/>
              </a:rPr>
              <a:t>productive</a:t>
            </a:r>
            <a:r>
              <a:rPr sz="3200" spc="5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adult.</a:t>
            </a:r>
          </a:p>
          <a:p>
            <a:pPr marL="2756535">
              <a:lnSpc>
                <a:spcPct val="100000"/>
              </a:lnSpc>
              <a:spcBef>
                <a:spcPts val="775"/>
              </a:spcBef>
            </a:pPr>
            <a:r>
              <a:rPr sz="3200" b="1" spc="-15" dirty="0">
                <a:latin typeface="Calibri"/>
                <a:cs typeface="Calibri"/>
              </a:rPr>
              <a:t>stronger</a:t>
            </a:r>
            <a:r>
              <a:rPr sz="3200" b="1" spc="-40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example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1164" y="447801"/>
            <a:ext cx="419163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latin typeface="Calibri"/>
                <a:cs typeface="Calibri"/>
              </a:rPr>
              <a:t>Debate</a:t>
            </a:r>
            <a:r>
              <a:rPr sz="4400" spc="-85" dirty="0">
                <a:latin typeface="Calibri"/>
                <a:cs typeface="Calibri"/>
              </a:rPr>
              <a:t> </a:t>
            </a:r>
            <a:r>
              <a:rPr sz="4400" dirty="0">
                <a:latin typeface="Calibri"/>
                <a:cs typeface="Calibri"/>
              </a:rPr>
              <a:t>mechanics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7261"/>
            <a:ext cx="7971155" cy="37683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397510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b="1" spc="-5" dirty="0">
                <a:solidFill>
                  <a:srgbClr val="548ED4"/>
                </a:solidFill>
                <a:latin typeface="Calibri"/>
                <a:cs typeface="Calibri"/>
              </a:rPr>
              <a:t>Affirmative </a:t>
            </a:r>
            <a:r>
              <a:rPr sz="3200" b="1" dirty="0">
                <a:solidFill>
                  <a:srgbClr val="548ED4"/>
                </a:solidFill>
                <a:latin typeface="Calibri"/>
                <a:cs typeface="Calibri"/>
              </a:rPr>
              <a:t>speech </a:t>
            </a:r>
            <a:r>
              <a:rPr sz="3200" spc="-25" dirty="0">
                <a:latin typeface="Calibri"/>
                <a:cs typeface="Calibri"/>
              </a:rPr>
              <a:t>speakers </a:t>
            </a:r>
            <a:r>
              <a:rPr sz="3200" spc="-30" dirty="0">
                <a:latin typeface="Calibri"/>
                <a:cs typeface="Calibri"/>
              </a:rPr>
              <a:t>make </a:t>
            </a:r>
            <a:r>
              <a:rPr sz="3200" spc="-10" dirty="0">
                <a:latin typeface="Calibri"/>
                <a:cs typeface="Calibri"/>
              </a:rPr>
              <a:t>points </a:t>
            </a:r>
            <a:r>
              <a:rPr sz="3200" dirty="0">
                <a:latin typeface="Calibri"/>
                <a:cs typeface="Calibri"/>
              </a:rPr>
              <a:t>in  </a:t>
            </a:r>
            <a:r>
              <a:rPr sz="3200" spc="-5" dirty="0">
                <a:latin typeface="Calibri"/>
                <a:cs typeface="Calibri"/>
              </a:rPr>
              <a:t>support of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Theme</a:t>
            </a:r>
            <a:endParaRPr sz="3200" dirty="0">
              <a:latin typeface="Calibri"/>
              <a:cs typeface="Calibri"/>
            </a:endParaRPr>
          </a:p>
          <a:p>
            <a:pPr marL="355600" marR="508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b="1" spc="-15" dirty="0">
                <a:solidFill>
                  <a:srgbClr val="548ED4"/>
                </a:solidFill>
                <a:latin typeface="Calibri"/>
                <a:cs typeface="Calibri"/>
              </a:rPr>
              <a:t>Negative </a:t>
            </a:r>
            <a:r>
              <a:rPr sz="3200" b="1" dirty="0">
                <a:solidFill>
                  <a:srgbClr val="548ED4"/>
                </a:solidFill>
                <a:latin typeface="Calibri"/>
                <a:cs typeface="Calibri"/>
              </a:rPr>
              <a:t>speech </a:t>
            </a:r>
            <a:r>
              <a:rPr sz="3200" spc="-25" dirty="0">
                <a:latin typeface="Calibri"/>
                <a:cs typeface="Calibri"/>
              </a:rPr>
              <a:t>speakers </a:t>
            </a:r>
            <a:r>
              <a:rPr sz="3200" spc="-10" dirty="0">
                <a:latin typeface="Calibri"/>
                <a:cs typeface="Calibri"/>
              </a:rPr>
              <a:t>rebut </a:t>
            </a:r>
            <a:r>
              <a:rPr sz="3200" dirty="0">
                <a:latin typeface="Calibri"/>
                <a:cs typeface="Calibri"/>
              </a:rPr>
              <a:t>the </a:t>
            </a:r>
            <a:r>
              <a:rPr sz="3200" spc="-10" dirty="0">
                <a:latin typeface="Calibri"/>
                <a:cs typeface="Calibri"/>
              </a:rPr>
              <a:t>point </a:t>
            </a:r>
            <a:r>
              <a:rPr sz="3200" dirty="0">
                <a:latin typeface="Calibri"/>
                <a:cs typeface="Calibri"/>
              </a:rPr>
              <a:t>and  </a:t>
            </a:r>
            <a:r>
              <a:rPr sz="3200" spc="-30" dirty="0">
                <a:latin typeface="Calibri"/>
                <a:cs typeface="Calibri"/>
              </a:rPr>
              <a:t>make </a:t>
            </a:r>
            <a:r>
              <a:rPr sz="3200" dirty="0">
                <a:latin typeface="Calibri"/>
                <a:cs typeface="Calibri"/>
              </a:rPr>
              <a:t>their own </a:t>
            </a:r>
            <a:r>
              <a:rPr sz="3200" spc="-10" dirty="0">
                <a:latin typeface="Calibri"/>
                <a:cs typeface="Calibri"/>
              </a:rPr>
              <a:t>points </a:t>
            </a:r>
            <a:r>
              <a:rPr sz="3200" spc="-15" dirty="0">
                <a:latin typeface="Calibri"/>
                <a:cs typeface="Calibri"/>
              </a:rPr>
              <a:t>against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25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Theme</a:t>
            </a:r>
            <a:endParaRPr lang="en-GB" sz="3200" spc="-5" dirty="0">
              <a:latin typeface="Calibri"/>
              <a:cs typeface="Calibri"/>
            </a:endParaRPr>
          </a:p>
          <a:p>
            <a:pPr marL="355600" marR="5080" indent="-343535"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en-GB" sz="3200" spc="-5" dirty="0">
                <a:cs typeface="Calibri"/>
              </a:rPr>
              <a:t>The </a:t>
            </a:r>
            <a:r>
              <a:rPr lang="en-GB" sz="3200" spc="-15" dirty="0">
                <a:cs typeface="Calibri"/>
              </a:rPr>
              <a:t>Debate </a:t>
            </a:r>
            <a:r>
              <a:rPr lang="en-GB" sz="3200" dirty="0">
                <a:cs typeface="Calibri"/>
              </a:rPr>
              <a:t>is </a:t>
            </a:r>
            <a:r>
              <a:rPr lang="en-GB" sz="3200" spc="-5" dirty="0">
                <a:cs typeface="Calibri"/>
              </a:rPr>
              <a:t>judged by</a:t>
            </a:r>
            <a:r>
              <a:rPr lang="en-GB" sz="3200" dirty="0">
                <a:cs typeface="Calibri"/>
              </a:rPr>
              <a:t> </a:t>
            </a:r>
            <a:r>
              <a:rPr lang="en-GB" sz="3200" b="1" spc="-15" dirty="0">
                <a:solidFill>
                  <a:srgbClr val="548ED4"/>
                </a:solidFill>
                <a:cs typeface="Calibri"/>
              </a:rPr>
              <a:t>evaluators</a:t>
            </a:r>
            <a:endParaRPr lang="en-GB" sz="3200" dirty="0">
              <a:cs typeface="Calibri"/>
            </a:endParaRPr>
          </a:p>
          <a:p>
            <a:pPr marL="355600" marR="10033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5" dirty="0">
                <a:latin typeface="Calibri"/>
                <a:cs typeface="Calibri"/>
              </a:rPr>
              <a:t>There </a:t>
            </a:r>
            <a:r>
              <a:rPr sz="3200" spc="-10" dirty="0">
                <a:latin typeface="Calibri"/>
                <a:cs typeface="Calibri"/>
              </a:rPr>
              <a:t>can </a:t>
            </a:r>
            <a:r>
              <a:rPr sz="3200" spc="-5" dirty="0">
                <a:latin typeface="Calibri"/>
                <a:cs typeface="Calibri"/>
              </a:rPr>
              <a:t>be </a:t>
            </a:r>
            <a:r>
              <a:rPr sz="3200" b="1" spc="-20" dirty="0">
                <a:solidFill>
                  <a:srgbClr val="548ED4"/>
                </a:solidFill>
                <a:latin typeface="Calibri"/>
                <a:cs typeface="Calibri"/>
              </a:rPr>
              <a:t>several </a:t>
            </a:r>
            <a:r>
              <a:rPr sz="3200" b="1" spc="-10" dirty="0">
                <a:solidFill>
                  <a:srgbClr val="548ED4"/>
                </a:solidFill>
                <a:latin typeface="Calibri"/>
                <a:cs typeface="Calibri"/>
              </a:rPr>
              <a:t>cycle </a:t>
            </a:r>
            <a:r>
              <a:rPr sz="3200" spc="-5" dirty="0">
                <a:latin typeface="Calibri"/>
                <a:cs typeface="Calibri"/>
              </a:rPr>
              <a:t>of points </a:t>
            </a:r>
            <a:r>
              <a:rPr sz="3200" dirty="0">
                <a:latin typeface="Calibri"/>
                <a:cs typeface="Calibri"/>
              </a:rPr>
              <a:t>and  </a:t>
            </a:r>
            <a:r>
              <a:rPr sz="3200" spc="-15" dirty="0">
                <a:latin typeface="Calibri"/>
                <a:cs typeface="Calibri"/>
              </a:rPr>
              <a:t>counter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points.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01164" y="447801"/>
            <a:ext cx="419163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latin typeface="Calibri"/>
                <a:cs typeface="Calibri"/>
              </a:rPr>
              <a:t>Debate</a:t>
            </a:r>
            <a:r>
              <a:rPr sz="4400" spc="-85" dirty="0">
                <a:latin typeface="Calibri"/>
                <a:cs typeface="Calibri"/>
              </a:rPr>
              <a:t> </a:t>
            </a:r>
            <a:r>
              <a:rPr sz="4400" dirty="0">
                <a:latin typeface="Calibri"/>
                <a:cs typeface="Calibri"/>
              </a:rPr>
              <a:t>mechanics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7261"/>
            <a:ext cx="7345680" cy="4223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spc="-15" dirty="0">
                <a:latin typeface="Calibri"/>
                <a:cs typeface="Calibri"/>
              </a:rPr>
              <a:t>Affirmative </a:t>
            </a:r>
            <a:r>
              <a:rPr sz="3200" dirty="0">
                <a:latin typeface="Calibri"/>
                <a:cs typeface="Calibri"/>
              </a:rPr>
              <a:t>or </a:t>
            </a:r>
            <a:r>
              <a:rPr sz="3200" spc="-20" dirty="0">
                <a:latin typeface="Calibri"/>
                <a:cs typeface="Calibri"/>
              </a:rPr>
              <a:t>Negative </a:t>
            </a:r>
            <a:r>
              <a:rPr sz="3200" spc="-5" dirty="0">
                <a:latin typeface="Calibri"/>
                <a:cs typeface="Calibri"/>
              </a:rPr>
              <a:t>depends </a:t>
            </a:r>
            <a:r>
              <a:rPr sz="3200" dirty="0">
                <a:latin typeface="Calibri"/>
                <a:cs typeface="Calibri"/>
              </a:rPr>
              <a:t>on </a:t>
            </a:r>
            <a:r>
              <a:rPr sz="3200" spc="-10" dirty="0">
                <a:latin typeface="Calibri"/>
                <a:cs typeface="Calibri"/>
              </a:rPr>
              <a:t>how </a:t>
            </a:r>
            <a:r>
              <a:rPr sz="3200" dirty="0">
                <a:latin typeface="Calibri"/>
                <a:cs typeface="Calibri"/>
              </a:rPr>
              <a:t>the  theme is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formulated: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It is </a:t>
            </a:r>
            <a:r>
              <a:rPr sz="3200" spc="-10" dirty="0">
                <a:latin typeface="Calibri"/>
                <a:cs typeface="Calibri"/>
              </a:rPr>
              <a:t>wrong </a:t>
            </a:r>
            <a:r>
              <a:rPr sz="3200" spc="-25" dirty="0">
                <a:latin typeface="Calibri"/>
                <a:cs typeface="Calibri"/>
              </a:rPr>
              <a:t>to </a:t>
            </a:r>
            <a:r>
              <a:rPr sz="3200" spc="-5" dirty="0">
                <a:latin typeface="Calibri"/>
                <a:cs typeface="Calibri"/>
              </a:rPr>
              <a:t>spank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2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child:</a:t>
            </a:r>
            <a:endParaRPr sz="3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5" dirty="0">
                <a:latin typeface="Calibri"/>
                <a:cs typeface="Calibri"/>
              </a:rPr>
              <a:t>Affirmative must </a:t>
            </a:r>
            <a:r>
              <a:rPr sz="2800" spc="-5" dirty="0">
                <a:latin typeface="Calibri"/>
                <a:cs typeface="Calibri"/>
              </a:rPr>
              <a:t>be </a:t>
            </a:r>
            <a:r>
              <a:rPr sz="2800" spc="-15" dirty="0">
                <a:latin typeface="Calibri"/>
                <a:cs typeface="Calibri"/>
              </a:rPr>
              <a:t>against</a:t>
            </a:r>
            <a:r>
              <a:rPr sz="2800" spc="5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spanking</a:t>
            </a:r>
            <a:endParaRPr sz="28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20" dirty="0">
                <a:latin typeface="Calibri"/>
                <a:cs typeface="Calibri"/>
              </a:rPr>
              <a:t>Negative </a:t>
            </a:r>
            <a:r>
              <a:rPr sz="2800" spc="-15" dirty="0">
                <a:latin typeface="Calibri"/>
                <a:cs typeface="Calibri"/>
              </a:rPr>
              <a:t>in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35" dirty="0">
                <a:latin typeface="Calibri"/>
                <a:cs typeface="Calibri"/>
              </a:rPr>
              <a:t>favor</a:t>
            </a:r>
            <a:endParaRPr sz="28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It </a:t>
            </a:r>
            <a:r>
              <a:rPr sz="3200" spc="-5" dirty="0">
                <a:latin typeface="Calibri"/>
                <a:cs typeface="Calibri"/>
              </a:rPr>
              <a:t>should be allowed </a:t>
            </a:r>
            <a:r>
              <a:rPr sz="3200" spc="-25" dirty="0">
                <a:latin typeface="Calibri"/>
                <a:cs typeface="Calibri"/>
              </a:rPr>
              <a:t>to </a:t>
            </a:r>
            <a:r>
              <a:rPr sz="3200" spc="-5" dirty="0">
                <a:latin typeface="Calibri"/>
                <a:cs typeface="Calibri"/>
              </a:rPr>
              <a:t>spank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45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child</a:t>
            </a:r>
            <a:endParaRPr sz="32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5" dirty="0">
                <a:latin typeface="Calibri"/>
                <a:cs typeface="Calibri"/>
              </a:rPr>
              <a:t>Affirmative </a:t>
            </a:r>
            <a:r>
              <a:rPr sz="2800" spc="-5" dirty="0">
                <a:latin typeface="Calibri"/>
                <a:cs typeface="Calibri"/>
              </a:rPr>
              <a:t>in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35" dirty="0">
                <a:latin typeface="Calibri"/>
                <a:cs typeface="Calibri"/>
              </a:rPr>
              <a:t>favor</a:t>
            </a:r>
            <a:endParaRPr sz="2800">
              <a:latin typeface="Calibri"/>
              <a:cs typeface="Calibri"/>
            </a:endParaRPr>
          </a:p>
          <a:p>
            <a:pPr marL="756285" lvl="1" indent="-287020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20" dirty="0">
                <a:latin typeface="Calibri"/>
                <a:cs typeface="Calibri"/>
              </a:rPr>
              <a:t>Negative </a:t>
            </a:r>
            <a:r>
              <a:rPr sz="2800" spc="-15" dirty="0">
                <a:latin typeface="Calibri"/>
                <a:cs typeface="Calibri"/>
              </a:rPr>
              <a:t>must </a:t>
            </a:r>
            <a:r>
              <a:rPr sz="2800" spc="-5" dirty="0">
                <a:latin typeface="Calibri"/>
                <a:cs typeface="Calibri"/>
              </a:rPr>
              <a:t>be </a:t>
            </a:r>
            <a:r>
              <a:rPr sz="2800" spc="-15" dirty="0">
                <a:latin typeface="Calibri"/>
                <a:cs typeface="Calibri"/>
              </a:rPr>
              <a:t>against</a:t>
            </a:r>
            <a:r>
              <a:rPr sz="2800" spc="65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spanking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0221" y="178054"/>
            <a:ext cx="567372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16760" marR="5080" indent="-2004695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latin typeface="Calibri"/>
                <a:cs typeface="Calibri"/>
              </a:rPr>
              <a:t>Making a </a:t>
            </a:r>
            <a:r>
              <a:rPr sz="4000" spc="-15" dirty="0">
                <a:latin typeface="Calibri"/>
                <a:cs typeface="Calibri"/>
              </a:rPr>
              <a:t>point </a:t>
            </a:r>
            <a:r>
              <a:rPr sz="4000" spc="-10" dirty="0">
                <a:latin typeface="Calibri"/>
                <a:cs typeface="Calibri"/>
              </a:rPr>
              <a:t>in academic  </a:t>
            </a:r>
            <a:r>
              <a:rPr sz="4000" spc="-15" dirty="0">
                <a:latin typeface="Calibri"/>
                <a:cs typeface="Calibri"/>
              </a:rPr>
              <a:t>debates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607261"/>
            <a:ext cx="8060690" cy="3246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Calibri"/>
                <a:cs typeface="Calibri"/>
              </a:rPr>
              <a:t>In </a:t>
            </a:r>
            <a:r>
              <a:rPr sz="3200" spc="-15" dirty="0">
                <a:latin typeface="Calibri"/>
                <a:cs typeface="Calibri"/>
              </a:rPr>
              <a:t>order </a:t>
            </a:r>
            <a:r>
              <a:rPr sz="3200" spc="-30" dirty="0">
                <a:latin typeface="Calibri"/>
                <a:cs typeface="Calibri"/>
              </a:rPr>
              <a:t>for </a:t>
            </a:r>
            <a:r>
              <a:rPr sz="3200" dirty="0">
                <a:latin typeface="Calibri"/>
                <a:cs typeface="Calibri"/>
              </a:rPr>
              <a:t>an </a:t>
            </a:r>
            <a:r>
              <a:rPr sz="3200" spc="-10" dirty="0">
                <a:latin typeface="Calibri"/>
                <a:cs typeface="Calibri"/>
              </a:rPr>
              <a:t>argument </a:t>
            </a:r>
            <a:r>
              <a:rPr sz="3200" spc="-20" dirty="0">
                <a:latin typeface="Calibri"/>
                <a:cs typeface="Calibri"/>
              </a:rPr>
              <a:t>to </a:t>
            </a:r>
            <a:r>
              <a:rPr sz="3200" spc="-10" dirty="0">
                <a:latin typeface="Calibri"/>
                <a:cs typeface="Calibri"/>
              </a:rPr>
              <a:t>count </a:t>
            </a:r>
            <a:r>
              <a:rPr sz="3200" dirty="0">
                <a:latin typeface="Calibri"/>
                <a:cs typeface="Calibri"/>
              </a:rPr>
              <a:t>as a </a:t>
            </a:r>
            <a:r>
              <a:rPr sz="3200" b="1" spc="-15" dirty="0">
                <a:solidFill>
                  <a:srgbClr val="548ED4"/>
                </a:solidFill>
                <a:cs typeface="Calibri"/>
              </a:rPr>
              <a:t>complete</a:t>
            </a:r>
            <a:r>
              <a:rPr sz="3200" spc="-15" dirty="0">
                <a:latin typeface="Calibri"/>
                <a:cs typeface="Calibri"/>
              </a:rPr>
              <a:t>,  </a:t>
            </a:r>
            <a:r>
              <a:rPr sz="3200" dirty="0">
                <a:latin typeface="Calibri"/>
                <a:cs typeface="Calibri"/>
              </a:rPr>
              <a:t>it </a:t>
            </a:r>
            <a:r>
              <a:rPr sz="3200" spc="-10" dirty="0">
                <a:latin typeface="Calibri"/>
                <a:cs typeface="Calibri"/>
              </a:rPr>
              <a:t>must </a:t>
            </a:r>
            <a:r>
              <a:rPr sz="3200" spc="-15" dirty="0">
                <a:latin typeface="Calibri"/>
                <a:cs typeface="Calibri"/>
              </a:rPr>
              <a:t>contain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following:</a:t>
            </a:r>
            <a:endParaRPr sz="3200" dirty="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An </a:t>
            </a:r>
            <a:r>
              <a:rPr sz="3200" spc="-5" dirty="0">
                <a:latin typeface="Calibri"/>
                <a:cs typeface="Calibri"/>
              </a:rPr>
              <a:t>Assertion or</a:t>
            </a:r>
            <a:r>
              <a:rPr sz="3200" spc="-6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claim</a:t>
            </a: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Reasoning </a:t>
            </a:r>
            <a:r>
              <a:rPr sz="3200" spc="-5" dirty="0">
                <a:latin typeface="Calibri"/>
                <a:cs typeface="Calibri"/>
              </a:rPr>
              <a:t>or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warrant</a:t>
            </a:r>
            <a:endParaRPr sz="3200" dirty="0">
              <a:latin typeface="Calibri"/>
              <a:cs typeface="Calibri"/>
            </a:endParaRPr>
          </a:p>
          <a:p>
            <a:pPr marL="355600" marR="1308735" indent="-343535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3200" spc="-10" dirty="0">
                <a:latin typeface="Calibri"/>
                <a:cs typeface="Calibri"/>
              </a:rPr>
              <a:t>Evidence in </a:t>
            </a:r>
            <a:r>
              <a:rPr sz="3200" spc="-25" dirty="0">
                <a:latin typeface="Calibri"/>
                <a:cs typeface="Calibri"/>
              </a:rPr>
              <a:t>form </a:t>
            </a:r>
            <a:r>
              <a:rPr sz="3200" spc="-5" dirty="0">
                <a:latin typeface="Calibri"/>
                <a:cs typeface="Calibri"/>
              </a:rPr>
              <a:t>of </a:t>
            </a:r>
            <a:r>
              <a:rPr sz="3200" spc="-20" dirty="0">
                <a:latin typeface="Calibri"/>
                <a:cs typeface="Calibri"/>
              </a:rPr>
              <a:t>data </a:t>
            </a:r>
            <a:r>
              <a:rPr sz="3200" dirty="0">
                <a:latin typeface="Calibri"/>
                <a:cs typeface="Calibri"/>
              </a:rPr>
              <a:t>or </a:t>
            </a:r>
            <a:r>
              <a:rPr sz="3200" spc="-10" dirty="0">
                <a:latin typeface="Calibri"/>
                <a:cs typeface="Calibri"/>
              </a:rPr>
              <a:t>researched  quotation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0430" y="447801"/>
            <a:ext cx="425450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5" dirty="0">
                <a:latin typeface="Calibri"/>
                <a:cs typeface="Calibri"/>
              </a:rPr>
              <a:t>Example </a:t>
            </a:r>
            <a:r>
              <a:rPr sz="4400" spc="-5" dirty="0">
                <a:latin typeface="Calibri"/>
                <a:cs typeface="Calibri"/>
              </a:rPr>
              <a:t>of </a:t>
            </a:r>
            <a:r>
              <a:rPr sz="4400" dirty="0">
                <a:latin typeface="Calibri"/>
                <a:cs typeface="Calibri"/>
              </a:rPr>
              <a:t>a</a:t>
            </a:r>
            <a:r>
              <a:rPr sz="4400" spc="-35" dirty="0">
                <a:latin typeface="Calibri"/>
                <a:cs typeface="Calibri"/>
              </a:rPr>
              <a:t> </a:t>
            </a:r>
            <a:r>
              <a:rPr sz="4400" spc="-5" dirty="0">
                <a:latin typeface="Calibri"/>
                <a:cs typeface="Calibri"/>
              </a:rPr>
              <a:t>point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357871" y="214884"/>
            <a:ext cx="1286255" cy="1284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17347" y="1448180"/>
            <a:ext cx="8066405" cy="465645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685165">
              <a:lnSpc>
                <a:spcPct val="80000"/>
              </a:lnSpc>
              <a:spcBef>
                <a:spcPts val="675"/>
              </a:spcBef>
            </a:pPr>
            <a:r>
              <a:rPr sz="2400" spc="-20" dirty="0">
                <a:latin typeface="Calibri"/>
                <a:cs typeface="Calibri"/>
              </a:rPr>
              <a:t>Women,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25" dirty="0">
                <a:latin typeface="Calibri"/>
                <a:cs typeface="Calibri"/>
              </a:rPr>
              <a:t>particular, </a:t>
            </a:r>
            <a:r>
              <a:rPr sz="2400" spc="-5" dirty="0">
                <a:latin typeface="Calibri"/>
                <a:cs typeface="Calibri"/>
              </a:rPr>
              <a:t>benefit </a:t>
            </a:r>
            <a:r>
              <a:rPr sz="2400" spc="-15" dirty="0">
                <a:latin typeface="Calibri"/>
                <a:cs typeface="Calibri"/>
              </a:rPr>
              <a:t>from </a:t>
            </a:r>
            <a:r>
              <a:rPr sz="2400" dirty="0">
                <a:latin typeface="Calibri"/>
                <a:cs typeface="Calibri"/>
              </a:rPr>
              <a:t>a </a:t>
            </a:r>
            <a:r>
              <a:rPr sz="2400" spc="-10" dirty="0">
                <a:latin typeface="Calibri"/>
                <a:cs typeface="Calibri"/>
              </a:rPr>
              <a:t>single-sex </a:t>
            </a:r>
            <a:r>
              <a:rPr sz="2400" spc="-5" dirty="0">
                <a:latin typeface="Calibri"/>
                <a:cs typeface="Calibri"/>
              </a:rPr>
              <a:t>education;  </a:t>
            </a:r>
            <a:r>
              <a:rPr sz="2400" spc="-10" dirty="0">
                <a:latin typeface="Calibri"/>
                <a:cs typeface="Calibri"/>
              </a:rPr>
              <a:t>research </a:t>
            </a:r>
            <a:r>
              <a:rPr sz="2400" spc="-15" dirty="0">
                <a:latin typeface="Calibri"/>
                <a:cs typeface="Calibri"/>
              </a:rPr>
              <a:t>shows </a:t>
            </a:r>
            <a:r>
              <a:rPr sz="2400" spc="-10" dirty="0">
                <a:latin typeface="Calibri"/>
                <a:cs typeface="Calibri"/>
              </a:rPr>
              <a:t>that </a:t>
            </a:r>
            <a:r>
              <a:rPr sz="2400" spc="-5" dirty="0">
                <a:latin typeface="Calibri"/>
                <a:cs typeface="Calibri"/>
              </a:rPr>
              <a:t>they </a:t>
            </a:r>
            <a:r>
              <a:rPr sz="2400" spc="-10" dirty="0">
                <a:latin typeface="Calibri"/>
                <a:cs typeface="Calibri"/>
              </a:rPr>
              <a:t>participate more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class, </a:t>
            </a:r>
            <a:r>
              <a:rPr sz="2400" spc="-10" dirty="0">
                <a:latin typeface="Calibri"/>
                <a:cs typeface="Calibri"/>
              </a:rPr>
              <a:t>develop  </a:t>
            </a:r>
            <a:r>
              <a:rPr sz="2400" dirty="0">
                <a:latin typeface="Calibri"/>
                <a:cs typeface="Calibri"/>
              </a:rPr>
              <a:t>much </a:t>
            </a:r>
            <a:r>
              <a:rPr sz="2400" spc="-5" dirty="0">
                <a:latin typeface="Calibri"/>
                <a:cs typeface="Calibri"/>
              </a:rPr>
              <a:t>higher self-esteem, </a:t>
            </a:r>
            <a:r>
              <a:rPr sz="2400" spc="-15" dirty="0">
                <a:latin typeface="Calibri"/>
                <a:cs typeface="Calibri"/>
              </a:rPr>
              <a:t>score </a:t>
            </a:r>
            <a:r>
              <a:rPr sz="2400" spc="-5" dirty="0">
                <a:latin typeface="Calibri"/>
                <a:cs typeface="Calibri"/>
              </a:rPr>
              <a:t>higher </a:t>
            </a:r>
            <a:r>
              <a:rPr sz="2400" dirty="0">
                <a:latin typeface="Calibri"/>
                <a:cs typeface="Calibri"/>
              </a:rPr>
              <a:t>in </a:t>
            </a:r>
            <a:r>
              <a:rPr sz="2400" spc="-5" dirty="0">
                <a:latin typeface="Calibri"/>
                <a:cs typeface="Calibri"/>
              </a:rPr>
              <a:t>aptitude </a:t>
            </a:r>
            <a:r>
              <a:rPr sz="2400" spc="-10" dirty="0">
                <a:latin typeface="Calibri"/>
                <a:cs typeface="Calibri"/>
              </a:rPr>
              <a:t>tests, </a:t>
            </a:r>
            <a:r>
              <a:rPr sz="2400" spc="-15" dirty="0">
                <a:latin typeface="Calibri"/>
                <a:cs typeface="Calibri"/>
              </a:rPr>
              <a:t>are  </a:t>
            </a:r>
            <a:r>
              <a:rPr sz="2400" spc="-10" dirty="0">
                <a:latin typeface="Calibri"/>
                <a:cs typeface="Calibri"/>
              </a:rPr>
              <a:t>more </a:t>
            </a:r>
            <a:r>
              <a:rPr sz="2400" spc="-15" dirty="0">
                <a:latin typeface="Calibri"/>
                <a:cs typeface="Calibri"/>
              </a:rPr>
              <a:t>likely to </a:t>
            </a:r>
            <a:r>
              <a:rPr sz="2400" spc="-5" dirty="0">
                <a:latin typeface="Calibri"/>
                <a:cs typeface="Calibri"/>
              </a:rPr>
              <a:t>choose </a:t>
            </a:r>
            <a:r>
              <a:rPr sz="2400" dirty="0">
                <a:latin typeface="Calibri"/>
                <a:cs typeface="Calibri"/>
              </a:rPr>
              <a:t>‘male’ </a:t>
            </a:r>
            <a:r>
              <a:rPr sz="2400" spc="-5" dirty="0">
                <a:latin typeface="Calibri"/>
                <a:cs typeface="Calibri"/>
              </a:rPr>
              <a:t>disciplines such </a:t>
            </a:r>
            <a:r>
              <a:rPr sz="2400" dirty="0">
                <a:latin typeface="Calibri"/>
                <a:cs typeface="Calibri"/>
              </a:rPr>
              <a:t>as </a:t>
            </a:r>
            <a:r>
              <a:rPr sz="2400" spc="-5" dirty="0">
                <a:latin typeface="Calibri"/>
                <a:cs typeface="Calibri"/>
              </a:rPr>
              <a:t>science </a:t>
            </a:r>
            <a:r>
              <a:rPr sz="2400" dirty="0">
                <a:latin typeface="Calibri"/>
                <a:cs typeface="Calibri"/>
              </a:rPr>
              <a:t>in  </a:t>
            </a:r>
            <a:r>
              <a:rPr sz="2400" spc="-10" dirty="0">
                <a:latin typeface="Calibri"/>
                <a:cs typeface="Calibri"/>
              </a:rPr>
              <a:t>college, </a:t>
            </a:r>
            <a:r>
              <a:rPr sz="2400" dirty="0">
                <a:latin typeface="Calibri"/>
                <a:cs typeface="Calibri"/>
              </a:rPr>
              <a:t>and </a:t>
            </a:r>
            <a:r>
              <a:rPr sz="2400" spc="-15" dirty="0">
                <a:latin typeface="Calibri"/>
                <a:cs typeface="Calibri"/>
              </a:rPr>
              <a:t>are </a:t>
            </a:r>
            <a:r>
              <a:rPr sz="2400" spc="-10" dirty="0">
                <a:latin typeface="Calibri"/>
                <a:cs typeface="Calibri"/>
              </a:rPr>
              <a:t>more </a:t>
            </a:r>
            <a:r>
              <a:rPr sz="2400" spc="-5" dirty="0">
                <a:latin typeface="Calibri"/>
                <a:cs typeface="Calibri"/>
              </a:rPr>
              <a:t>successful </a:t>
            </a:r>
            <a:r>
              <a:rPr sz="2400" dirty="0">
                <a:latin typeface="Calibri"/>
                <a:cs typeface="Calibri"/>
              </a:rPr>
              <a:t>in their </a:t>
            </a:r>
            <a:r>
              <a:rPr sz="2400" spc="-15" dirty="0">
                <a:latin typeface="Calibri"/>
                <a:cs typeface="Calibri"/>
              </a:rPr>
              <a:t>careers. </a:t>
            </a:r>
            <a:r>
              <a:rPr sz="2400" dirty="0">
                <a:latin typeface="Calibri"/>
                <a:cs typeface="Calibri"/>
              </a:rPr>
              <a:t>In the</a:t>
            </a:r>
            <a:r>
              <a:rPr sz="2400" spc="-70" dirty="0">
                <a:latin typeface="Calibri"/>
                <a:cs typeface="Calibri"/>
              </a:rPr>
              <a:t> </a:t>
            </a:r>
            <a:r>
              <a:rPr sz="2400" spc="-5" dirty="0">
                <a:latin typeface="Calibri"/>
                <a:cs typeface="Calibri"/>
              </a:rPr>
              <a:t>USA</a:t>
            </a:r>
            <a:endParaRPr sz="2400" dirty="0">
              <a:latin typeface="Calibri"/>
              <a:cs typeface="Calibri"/>
            </a:endParaRPr>
          </a:p>
          <a:p>
            <a:pPr marL="12700" marR="5080">
              <a:lnSpc>
                <a:spcPct val="80000"/>
              </a:lnSpc>
            </a:pPr>
            <a:r>
              <a:rPr sz="2400" spc="-30" dirty="0">
                <a:latin typeface="Calibri"/>
                <a:cs typeface="Calibri"/>
              </a:rPr>
              <a:t>Who’s </a:t>
            </a:r>
            <a:r>
              <a:rPr sz="2400" spc="-15" dirty="0">
                <a:latin typeface="Calibri"/>
                <a:cs typeface="Calibri"/>
              </a:rPr>
              <a:t>Who, graduates </a:t>
            </a:r>
            <a:r>
              <a:rPr sz="2400" spc="-5" dirty="0">
                <a:latin typeface="Calibri"/>
                <a:cs typeface="Calibri"/>
              </a:rPr>
              <a:t>of </a:t>
            </a:r>
            <a:r>
              <a:rPr sz="2400" spc="-30" dirty="0">
                <a:latin typeface="Calibri"/>
                <a:cs typeface="Calibri"/>
              </a:rPr>
              <a:t>women’s </a:t>
            </a:r>
            <a:r>
              <a:rPr sz="2400" spc="-10" dirty="0">
                <a:latin typeface="Calibri"/>
                <a:cs typeface="Calibri"/>
              </a:rPr>
              <a:t>colleges </a:t>
            </a:r>
            <a:r>
              <a:rPr sz="2400" spc="-5" dirty="0">
                <a:latin typeface="Calibri"/>
                <a:cs typeface="Calibri"/>
              </a:rPr>
              <a:t>outnumber </a:t>
            </a:r>
            <a:r>
              <a:rPr sz="2400" dirty="0">
                <a:latin typeface="Calibri"/>
                <a:cs typeface="Calibri"/>
              </a:rPr>
              <a:t>all </a:t>
            </a:r>
            <a:r>
              <a:rPr sz="2400" spc="-5" dirty="0">
                <a:latin typeface="Calibri"/>
                <a:cs typeface="Calibri"/>
              </a:rPr>
              <a:t>other  </a:t>
            </a:r>
            <a:r>
              <a:rPr sz="2400" spc="-10" dirty="0">
                <a:latin typeface="Calibri"/>
                <a:cs typeface="Calibri"/>
              </a:rPr>
              <a:t>women; there </a:t>
            </a:r>
            <a:r>
              <a:rPr sz="2400" spc="-15" dirty="0">
                <a:latin typeface="Calibri"/>
                <a:cs typeface="Calibri"/>
              </a:rPr>
              <a:t>are </a:t>
            </a:r>
            <a:r>
              <a:rPr sz="2400" spc="-5" dirty="0">
                <a:latin typeface="Calibri"/>
                <a:cs typeface="Calibri"/>
              </a:rPr>
              <a:t>only </a:t>
            </a:r>
            <a:r>
              <a:rPr sz="2400" spc="-15" dirty="0">
                <a:latin typeface="Calibri"/>
                <a:cs typeface="Calibri"/>
              </a:rPr>
              <a:t>approximately </a:t>
            </a:r>
            <a:r>
              <a:rPr sz="2400" dirty="0">
                <a:latin typeface="Calibri"/>
                <a:cs typeface="Calibri"/>
              </a:rPr>
              <a:t>50 </a:t>
            </a:r>
            <a:r>
              <a:rPr sz="2400" spc="-30" dirty="0">
                <a:latin typeface="Calibri"/>
                <a:cs typeface="Calibri"/>
              </a:rPr>
              <a:t>women’s </a:t>
            </a:r>
            <a:r>
              <a:rPr sz="2400" spc="-10" dirty="0">
                <a:latin typeface="Calibri"/>
                <a:cs typeface="Calibri"/>
              </a:rPr>
              <a:t>colleges left </a:t>
            </a:r>
            <a:r>
              <a:rPr sz="2400" dirty="0">
                <a:latin typeface="Calibri"/>
                <a:cs typeface="Calibri"/>
              </a:rPr>
              <a:t>in  the </a:t>
            </a:r>
            <a:r>
              <a:rPr sz="2400" spc="-15" dirty="0">
                <a:latin typeface="Calibri"/>
                <a:cs typeface="Calibri"/>
              </a:rPr>
              <a:t>States </a:t>
            </a:r>
            <a:r>
              <a:rPr sz="2400" spc="-30" dirty="0">
                <a:latin typeface="Calibri"/>
                <a:cs typeface="Calibri"/>
              </a:rPr>
              <a:t>today.[1] </a:t>
            </a:r>
            <a:r>
              <a:rPr sz="2400" spc="-10" dirty="0">
                <a:latin typeface="Calibri"/>
                <a:cs typeface="Calibri"/>
              </a:rPr>
              <a:t>Elizabeth </a:t>
            </a:r>
            <a:r>
              <a:rPr sz="2400" spc="-5" dirty="0">
                <a:latin typeface="Calibri"/>
                <a:cs typeface="Calibri"/>
              </a:rPr>
              <a:t>Tidball, </a:t>
            </a:r>
            <a:r>
              <a:rPr sz="2400" dirty="0">
                <a:latin typeface="Calibri"/>
                <a:cs typeface="Calibri"/>
              </a:rPr>
              <a:t>who </a:t>
            </a:r>
            <a:r>
              <a:rPr sz="2400" spc="-10" dirty="0">
                <a:latin typeface="Calibri"/>
                <a:cs typeface="Calibri"/>
              </a:rPr>
              <a:t>conducted </a:t>
            </a:r>
            <a:r>
              <a:rPr sz="2400" dirty="0">
                <a:latin typeface="Calibri"/>
                <a:cs typeface="Calibri"/>
              </a:rPr>
              <a:t>the </a:t>
            </a:r>
            <a:r>
              <a:rPr sz="2400" spc="-30" dirty="0">
                <a:latin typeface="Calibri"/>
                <a:cs typeface="Calibri"/>
              </a:rPr>
              <a:t>Who’s  </a:t>
            </a:r>
            <a:r>
              <a:rPr sz="2400" dirty="0">
                <a:latin typeface="Calibri"/>
                <a:cs typeface="Calibri"/>
              </a:rPr>
              <a:t>Who </a:t>
            </a:r>
            <a:r>
              <a:rPr sz="2400" spc="-10" dirty="0">
                <a:latin typeface="Calibri"/>
                <a:cs typeface="Calibri"/>
              </a:rPr>
              <a:t>research, </a:t>
            </a:r>
            <a:r>
              <a:rPr sz="2400" dirty="0">
                <a:latin typeface="Calibri"/>
                <a:cs typeface="Calibri"/>
              </a:rPr>
              <a:t>also </a:t>
            </a:r>
            <a:r>
              <a:rPr sz="2400" spc="-15" dirty="0">
                <a:latin typeface="Calibri"/>
                <a:cs typeface="Calibri"/>
              </a:rPr>
              <a:t>later </a:t>
            </a:r>
            <a:r>
              <a:rPr sz="2400" spc="-10" dirty="0">
                <a:latin typeface="Calibri"/>
                <a:cs typeface="Calibri"/>
              </a:rPr>
              <a:t>concluded </a:t>
            </a:r>
            <a:r>
              <a:rPr sz="2400" spc="-5" dirty="0">
                <a:latin typeface="Calibri"/>
                <a:cs typeface="Calibri"/>
              </a:rPr>
              <a:t>that </a:t>
            </a:r>
            <a:r>
              <a:rPr sz="2400" spc="-30" dirty="0">
                <a:latin typeface="Calibri"/>
                <a:cs typeface="Calibri"/>
              </a:rPr>
              <a:t>women’s </a:t>
            </a:r>
            <a:r>
              <a:rPr sz="2400" spc="-10" dirty="0">
                <a:latin typeface="Calibri"/>
                <a:cs typeface="Calibri"/>
              </a:rPr>
              <a:t>colleges  produced ‘more </a:t>
            </a:r>
            <a:r>
              <a:rPr sz="2400" dirty="0">
                <a:latin typeface="Calibri"/>
                <a:cs typeface="Calibri"/>
              </a:rPr>
              <a:t>than their </a:t>
            </a:r>
            <a:r>
              <a:rPr sz="2400" spc="-15" dirty="0">
                <a:latin typeface="Calibri"/>
                <a:cs typeface="Calibri"/>
              </a:rPr>
              <a:t>fair </a:t>
            </a:r>
            <a:r>
              <a:rPr sz="2400" spc="-10" dirty="0">
                <a:latin typeface="Calibri"/>
                <a:cs typeface="Calibri"/>
              </a:rPr>
              <a:t>share </a:t>
            </a:r>
            <a:r>
              <a:rPr sz="2400" dirty="0">
                <a:latin typeface="Calibri"/>
                <a:cs typeface="Calibri"/>
              </a:rPr>
              <a:t>who </a:t>
            </a:r>
            <a:r>
              <a:rPr sz="2400" spc="-15" dirty="0">
                <a:latin typeface="Calibri"/>
                <a:cs typeface="Calibri"/>
              </a:rPr>
              <a:t>went </a:t>
            </a:r>
            <a:r>
              <a:rPr sz="2400" spc="-5" dirty="0">
                <a:latin typeface="Calibri"/>
                <a:cs typeface="Calibri"/>
              </a:rPr>
              <a:t>on </a:t>
            </a:r>
            <a:r>
              <a:rPr sz="2400" spc="-15" dirty="0">
                <a:latin typeface="Calibri"/>
                <a:cs typeface="Calibri"/>
              </a:rPr>
              <a:t>to </a:t>
            </a:r>
            <a:r>
              <a:rPr sz="2400" spc="-5" dirty="0">
                <a:latin typeface="Calibri"/>
                <a:cs typeface="Calibri"/>
              </a:rPr>
              <a:t>medical  school or </a:t>
            </a:r>
            <a:r>
              <a:rPr sz="2400" spc="-10" dirty="0">
                <a:latin typeface="Calibri"/>
                <a:cs typeface="Calibri"/>
              </a:rPr>
              <a:t>received </a:t>
            </a:r>
            <a:r>
              <a:rPr sz="2400" spc="-15" dirty="0">
                <a:latin typeface="Calibri"/>
                <a:cs typeface="Calibri"/>
              </a:rPr>
              <a:t>doctorates </a:t>
            </a:r>
            <a:r>
              <a:rPr sz="2400" dirty="0">
                <a:latin typeface="Calibri"/>
                <a:cs typeface="Calibri"/>
              </a:rPr>
              <a:t>in the </a:t>
            </a:r>
            <a:r>
              <a:rPr sz="2400" spc="-15" dirty="0">
                <a:latin typeface="Calibri"/>
                <a:cs typeface="Calibri"/>
              </a:rPr>
              <a:t>natural </a:t>
            </a:r>
            <a:r>
              <a:rPr sz="2400" spc="-5" dirty="0">
                <a:latin typeface="Calibri"/>
                <a:cs typeface="Calibri"/>
              </a:rPr>
              <a:t>or </a:t>
            </a:r>
            <a:r>
              <a:rPr sz="2400" spc="-20" dirty="0">
                <a:latin typeface="Calibri"/>
                <a:cs typeface="Calibri"/>
              </a:rPr>
              <a:t>life </a:t>
            </a:r>
            <a:r>
              <a:rPr sz="2400" spc="-30" dirty="0">
                <a:latin typeface="Calibri"/>
                <a:cs typeface="Calibri"/>
              </a:rPr>
              <a:t>sciences’,  </a:t>
            </a:r>
            <a:r>
              <a:rPr sz="2400" spc="-5" dirty="0">
                <a:latin typeface="Calibri"/>
                <a:cs typeface="Calibri"/>
              </a:rPr>
              <a:t>typically </a:t>
            </a:r>
            <a:r>
              <a:rPr sz="2400" dirty="0">
                <a:latin typeface="Calibri"/>
                <a:cs typeface="Calibri"/>
              </a:rPr>
              <a:t>male</a:t>
            </a:r>
            <a:r>
              <a:rPr sz="2400" spc="-3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fields.[2]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 dirty="0">
              <a:latin typeface="Calibri"/>
              <a:cs typeface="Calibri"/>
            </a:endParaRPr>
          </a:p>
          <a:p>
            <a:pPr marL="527685" indent="-515620">
              <a:lnSpc>
                <a:spcPts val="1945"/>
              </a:lnSpc>
              <a:buAutoNum type="arabicPeriod"/>
              <a:tabLst>
                <a:tab pos="527685" algn="l"/>
                <a:tab pos="528320" algn="l"/>
              </a:tabLst>
            </a:pPr>
            <a:r>
              <a:rPr sz="1800" spc="-10" dirty="0">
                <a:latin typeface="Calibri"/>
                <a:cs typeface="Calibri"/>
              </a:rPr>
              <a:t>Calefati, </a:t>
            </a:r>
            <a:r>
              <a:rPr sz="1800" spc="-5" dirty="0">
                <a:latin typeface="Calibri"/>
                <a:cs typeface="Calibri"/>
              </a:rPr>
              <a:t>Jessica, </a:t>
            </a:r>
            <a:r>
              <a:rPr sz="1800" spc="15" dirty="0">
                <a:latin typeface="Calibri"/>
                <a:cs typeface="Calibri"/>
              </a:rPr>
              <a:t>‘The </a:t>
            </a:r>
            <a:r>
              <a:rPr sz="1800" spc="-5" dirty="0">
                <a:latin typeface="Calibri"/>
                <a:cs typeface="Calibri"/>
              </a:rPr>
              <a:t>Changing </a:t>
            </a:r>
            <a:r>
              <a:rPr sz="1800" spc="-15" dirty="0">
                <a:latin typeface="Calibri"/>
                <a:cs typeface="Calibri"/>
              </a:rPr>
              <a:t>Face </a:t>
            </a:r>
            <a:r>
              <a:rPr sz="1800" spc="-5" dirty="0">
                <a:latin typeface="Calibri"/>
                <a:cs typeface="Calibri"/>
              </a:rPr>
              <a:t>of </a:t>
            </a:r>
            <a:r>
              <a:rPr sz="1800" spc="-30" dirty="0">
                <a:latin typeface="Calibri"/>
                <a:cs typeface="Calibri"/>
              </a:rPr>
              <a:t>Women’s </a:t>
            </a:r>
            <a:r>
              <a:rPr sz="1800" spc="-20" dirty="0">
                <a:latin typeface="Calibri"/>
                <a:cs typeface="Calibri"/>
              </a:rPr>
              <a:t>Colleges’, </a:t>
            </a:r>
            <a:r>
              <a:rPr sz="1800" dirty="0">
                <a:latin typeface="Calibri"/>
                <a:cs typeface="Calibri"/>
              </a:rPr>
              <a:t>US </a:t>
            </a:r>
            <a:r>
              <a:rPr sz="1800" spc="-10" dirty="0">
                <a:latin typeface="Calibri"/>
                <a:cs typeface="Calibri"/>
              </a:rPr>
              <a:t>News, </a:t>
            </a:r>
            <a:r>
              <a:rPr sz="1800" dirty="0">
                <a:latin typeface="Calibri"/>
                <a:cs typeface="Calibri"/>
              </a:rPr>
              <a:t>11</a:t>
            </a:r>
            <a:r>
              <a:rPr sz="1800" spc="1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March</a:t>
            </a:r>
            <a:endParaRPr sz="1800" dirty="0">
              <a:latin typeface="Calibri"/>
              <a:cs typeface="Calibri"/>
            </a:endParaRPr>
          </a:p>
          <a:p>
            <a:pPr marL="527685">
              <a:lnSpc>
                <a:spcPts val="1945"/>
              </a:lnSpc>
            </a:pPr>
            <a:r>
              <a:rPr sz="1800" spc="-5" dirty="0">
                <a:latin typeface="Calibri"/>
                <a:cs typeface="Calibri"/>
              </a:rPr>
              <a:t>2009.</a:t>
            </a:r>
            <a:endParaRPr sz="1800" dirty="0">
              <a:latin typeface="Calibri"/>
              <a:cs typeface="Calibri"/>
            </a:endParaRPr>
          </a:p>
          <a:p>
            <a:pPr marL="527685" indent="-515620">
              <a:lnSpc>
                <a:spcPct val="100000"/>
              </a:lnSpc>
              <a:buAutoNum type="arabicPeriod" startAt="2"/>
              <a:tabLst>
                <a:tab pos="527685" algn="l"/>
                <a:tab pos="528320" algn="l"/>
              </a:tabLst>
            </a:pPr>
            <a:r>
              <a:rPr sz="1800" spc="-30" dirty="0">
                <a:latin typeface="Calibri"/>
                <a:cs typeface="Calibri"/>
              </a:rPr>
              <a:t>Kaimer, </a:t>
            </a:r>
            <a:r>
              <a:rPr sz="1800" spc="-95" dirty="0">
                <a:latin typeface="Calibri"/>
                <a:cs typeface="Calibri"/>
              </a:rPr>
              <a:t>W. </a:t>
            </a:r>
            <a:r>
              <a:rPr sz="1800" spc="15" dirty="0">
                <a:latin typeface="Calibri"/>
                <a:cs typeface="Calibri"/>
              </a:rPr>
              <a:t>‘The </a:t>
            </a:r>
            <a:r>
              <a:rPr sz="1800" spc="-25" dirty="0">
                <a:latin typeface="Calibri"/>
                <a:cs typeface="Calibri"/>
              </a:rPr>
              <a:t>Trouble </a:t>
            </a:r>
            <a:r>
              <a:rPr sz="1800" spc="-5" dirty="0">
                <a:latin typeface="Calibri"/>
                <a:cs typeface="Calibri"/>
              </a:rPr>
              <a:t>with Single-sex </a:t>
            </a:r>
            <a:r>
              <a:rPr sz="1800" spc="-25" dirty="0">
                <a:latin typeface="Calibri"/>
                <a:cs typeface="Calibri"/>
              </a:rPr>
              <a:t>Schools’. </a:t>
            </a:r>
            <a:r>
              <a:rPr sz="1800" spc="-5" dirty="0">
                <a:latin typeface="Calibri"/>
                <a:cs typeface="Calibri"/>
              </a:rPr>
              <a:t>The </a:t>
            </a:r>
            <a:r>
              <a:rPr sz="1800" spc="-10" dirty="0">
                <a:latin typeface="Calibri"/>
                <a:cs typeface="Calibri"/>
              </a:rPr>
              <a:t>Atlantic, </a:t>
            </a:r>
            <a:r>
              <a:rPr sz="1800" spc="-5" dirty="0">
                <a:latin typeface="Calibri"/>
                <a:cs typeface="Calibri"/>
              </a:rPr>
              <a:t>April</a:t>
            </a:r>
            <a:r>
              <a:rPr sz="1800" spc="2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1998.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240"/>
              </a:lnSpc>
            </a:pPr>
            <a:r>
              <a:rPr dirty="0"/>
              <a:t>KTH </a:t>
            </a:r>
            <a:r>
              <a:rPr spc="-5" dirty="0"/>
              <a:t>Industrial Engineering</a:t>
            </a:r>
            <a:r>
              <a:rPr spc="-75" dirty="0"/>
              <a:t> </a:t>
            </a:r>
            <a:r>
              <a:rPr dirty="0"/>
              <a:t>and</a:t>
            </a:r>
          </a:p>
          <a:p>
            <a:pPr marL="635" algn="ctr">
              <a:lnSpc>
                <a:spcPct val="100000"/>
              </a:lnSpc>
            </a:pPr>
            <a:r>
              <a:rPr spc="-5" dirty="0"/>
              <a:t>Management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6587B8-BD5A-445B-8A1A-00F21D5DF289}"/>
              </a:ext>
            </a:extLst>
          </p:cNvPr>
          <p:cNvSpPr/>
          <p:nvPr/>
        </p:nvSpPr>
        <p:spPr>
          <a:xfrm>
            <a:off x="304800" y="1371600"/>
            <a:ext cx="7543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18F94C-7415-4A4A-AEB0-6DAEDA246E7D}"/>
              </a:ext>
            </a:extLst>
          </p:cNvPr>
          <p:cNvSpPr/>
          <p:nvPr/>
        </p:nvSpPr>
        <p:spPr>
          <a:xfrm>
            <a:off x="457200" y="1886006"/>
            <a:ext cx="8229600" cy="3219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53969D9-6261-49CF-B379-1C9136117555}"/>
              </a:ext>
            </a:extLst>
          </p:cNvPr>
          <p:cNvSpPr/>
          <p:nvPr/>
        </p:nvSpPr>
        <p:spPr>
          <a:xfrm>
            <a:off x="2513089" y="3505200"/>
            <a:ext cx="457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E34B00E-B5ED-48A9-A17F-71D92341FE96}"/>
              </a:ext>
            </a:extLst>
          </p:cNvPr>
          <p:cNvSpPr/>
          <p:nvPr/>
        </p:nvSpPr>
        <p:spPr>
          <a:xfrm>
            <a:off x="2970289" y="4668469"/>
            <a:ext cx="4572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TH_PPT-mall">
  <a:themeElements>
    <a:clrScheme name="KTH">
      <a:dk1>
        <a:srgbClr val="000000"/>
      </a:dk1>
      <a:lt1>
        <a:srgbClr val="FFFFFF"/>
      </a:lt1>
      <a:dk2>
        <a:srgbClr val="65656C"/>
      </a:dk2>
      <a:lt2>
        <a:srgbClr val="838389"/>
      </a:lt2>
      <a:accent1>
        <a:srgbClr val="1954A6"/>
      </a:accent1>
      <a:accent2>
        <a:srgbClr val="5E87C0"/>
      </a:accent2>
      <a:accent3>
        <a:srgbClr val="2091C3"/>
      </a:accent3>
      <a:accent4>
        <a:srgbClr val="D02F80"/>
      </a:accent4>
      <a:accent5>
        <a:srgbClr val="D95999"/>
      </a:accent5>
      <a:accent6>
        <a:srgbClr val="61922E"/>
      </a:accent6>
      <a:hlink>
        <a:srgbClr val="65656C"/>
      </a:hlink>
      <a:folHlink>
        <a:srgbClr val="838389"/>
      </a:folHlink>
    </a:clrScheme>
    <a:fontScheme name="Anpassat 2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KTH_PPT template 2014 flerfärgade_16_9_181002" id="{C2C482A2-B64F-1641-B856-45C1E0D0B04B}" vid="{B7923EE1-B23C-9F4E-BE98-4BD0CF59DB9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9817</TotalTime>
  <Words>3394</Words>
  <Application>Microsoft Office PowerPoint</Application>
  <PresentationFormat>On-screen Show (4:3)</PresentationFormat>
  <Paragraphs>319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Kristen ITC</vt:lpstr>
      <vt:lpstr>Systemtypsnitt</vt:lpstr>
      <vt:lpstr>Office Theme</vt:lpstr>
      <vt:lpstr>KTH_PPT-mall</vt:lpstr>
      <vt:lpstr>PowerPoint Presentation</vt:lpstr>
      <vt:lpstr>MG2100:</vt:lpstr>
      <vt:lpstr>This lecture ILO</vt:lpstr>
      <vt:lpstr>What is a debate?</vt:lpstr>
      <vt:lpstr>Topic, Theme or Thesis</vt:lpstr>
      <vt:lpstr>Debate mechanics</vt:lpstr>
      <vt:lpstr>Debate mechanics</vt:lpstr>
      <vt:lpstr>Making a point in academic  debates</vt:lpstr>
      <vt:lpstr>Example of a point</vt:lpstr>
      <vt:lpstr>Rebuttal</vt:lpstr>
      <vt:lpstr>Example of a Rebuttal</vt:lpstr>
      <vt:lpstr>Debate dynamics</vt:lpstr>
      <vt:lpstr>Importance of research</vt:lpstr>
      <vt:lpstr>Brainstorming</vt:lpstr>
      <vt:lpstr>Introduction and Conclusion</vt:lpstr>
      <vt:lpstr>Summary</vt:lpstr>
      <vt:lpstr>PowerPoint Presentation</vt:lpstr>
      <vt:lpstr>Children Should be allowed to work</vt:lpstr>
      <vt:lpstr>Evaluation</vt:lpstr>
      <vt:lpstr>Debate exercise - Assignment</vt:lpstr>
      <vt:lpstr>Timeline</vt:lpstr>
      <vt:lpstr>What to do before debate?</vt:lpstr>
      <vt:lpstr>What is ChatGPT?</vt:lpstr>
      <vt:lpstr>ChatGPT for the debate activity</vt:lpstr>
      <vt:lpstr>Why?</vt:lpstr>
      <vt:lpstr>In practice…affirmative team</vt:lpstr>
      <vt:lpstr>In practice…negative team</vt:lpstr>
      <vt:lpstr>Tutorial</vt:lpstr>
      <vt:lpstr>Tutorial reference</vt:lpstr>
      <vt:lpstr>Deliverable </vt:lpstr>
      <vt:lpstr>Presentation schedule </vt:lpstr>
      <vt:lpstr>Material in Canvas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antonio</dc:creator>
  <cp:lastModifiedBy>Antonio Maffei</cp:lastModifiedBy>
  <cp:revision>26</cp:revision>
  <dcterms:created xsi:type="dcterms:W3CDTF">2020-04-03T07:55:18Z</dcterms:created>
  <dcterms:modified xsi:type="dcterms:W3CDTF">2025-04-10T14:37:58Z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2019-04-07T00:00:00Z</vt:filetime>
  </property>
  <property fmtid="{D5CDD505-2E9C-101B-9397-08002B2CF9AE}" pid="3" name="Creator">
    <vt:lpwstr>Microsoft® PowerPoint® for Office 365</vt:lpwstr>
  </property>
  <property fmtid="{D5CDD505-2E9C-101B-9397-08002B2CF9AE}" pid="4" name="LastSaved">
    <vt:filetime>2020-04-03T00:00:00Z</vt:filetime>
  </property>
</Properties>
</file>